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2"/>
  </p:notesMasterIdLst>
  <p:sldIdLst>
    <p:sldId id="256" r:id="rId2"/>
    <p:sldId id="257" r:id="rId3"/>
    <p:sldId id="258" r:id="rId4"/>
    <p:sldId id="259" r:id="rId5"/>
    <p:sldId id="260" r:id="rId6"/>
    <p:sldId id="262" r:id="rId7"/>
    <p:sldId id="276" r:id="rId8"/>
    <p:sldId id="271" r:id="rId9"/>
    <p:sldId id="263" r:id="rId10"/>
    <p:sldId id="264" r:id="rId11"/>
    <p:sldId id="265" r:id="rId12"/>
    <p:sldId id="266" r:id="rId13"/>
    <p:sldId id="267" r:id="rId14"/>
    <p:sldId id="268" r:id="rId15"/>
    <p:sldId id="275" r:id="rId16"/>
    <p:sldId id="272" r:id="rId17"/>
    <p:sldId id="274" r:id="rId18"/>
    <p:sldId id="277" r:id="rId19"/>
    <p:sldId id="278" r:id="rId20"/>
    <p:sldId id="273" r:id="rId21"/>
    <p:sldId id="270" r:id="rId22"/>
    <p:sldId id="261" r:id="rId23"/>
    <p:sldId id="279" r:id="rId24"/>
    <p:sldId id="280" r:id="rId25"/>
    <p:sldId id="282" r:id="rId26"/>
    <p:sldId id="285" r:id="rId27"/>
    <p:sldId id="286" r:id="rId28"/>
    <p:sldId id="287" r:id="rId29"/>
    <p:sldId id="281" r:id="rId30"/>
    <p:sldId id="288" r:id="rId31"/>
    <p:sldId id="289" r:id="rId32"/>
    <p:sldId id="290" r:id="rId33"/>
    <p:sldId id="291" r:id="rId34"/>
    <p:sldId id="292" r:id="rId35"/>
    <p:sldId id="293" r:id="rId36"/>
    <p:sldId id="294" r:id="rId37"/>
    <p:sldId id="296" r:id="rId38"/>
    <p:sldId id="283" r:id="rId39"/>
    <p:sldId id="28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5974"/>
  </p:normalViewPr>
  <p:slideViewPr>
    <p:cSldViewPr snapToGrid="0" snapToObjects="1">
      <p:cViewPr>
        <p:scale>
          <a:sx n="85" d="100"/>
          <a:sy n="85" d="100"/>
        </p:scale>
        <p:origin x="392" y="2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456F0-29D6-4E45-9146-869F96CCD449}" type="datetimeFigureOut">
              <a:rPr lang="en-US" smtClean="0"/>
              <a:t>6/6/17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09C6DB-3417-B142-8FA5-1A606C3E42C1}" type="slidenum">
              <a:rPr lang="en-US" smtClean="0"/>
              <a:t>‹#›</a:t>
            </a:fld>
            <a:endParaRPr lang="en-US"/>
          </a:p>
        </p:txBody>
      </p:sp>
    </p:spTree>
    <p:extLst>
      <p:ext uri="{BB962C8B-B14F-4D97-AF65-F5344CB8AC3E}">
        <p14:creationId xmlns:p14="http://schemas.microsoft.com/office/powerpoint/2010/main" val="937701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1</a:t>
            </a:fld>
            <a:endParaRPr lang="en-US"/>
          </a:p>
        </p:txBody>
      </p:sp>
    </p:spTree>
    <p:extLst>
      <p:ext uri="{BB962C8B-B14F-4D97-AF65-F5344CB8AC3E}">
        <p14:creationId xmlns:p14="http://schemas.microsoft.com/office/powerpoint/2010/main" val="176414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The Ministry of Labour in Korea has implemented system in which workers who do not miss a day of work in one week receive one paid holiday. who do not miss a day of work in a full year are entitled to a 15-day paid vacation and an additional day for each two years of service. </a:t>
            </a:r>
          </a:p>
          <a:p>
            <a:r>
              <a:rPr lang="en-CA" sz="1200" kern="1200" dirty="0" smtClean="0">
                <a:solidFill>
                  <a:schemeClr val="tx1"/>
                </a:solidFill>
                <a:effectLst/>
                <a:latin typeface="+mn-lt"/>
                <a:ea typeface="+mn-ea"/>
                <a:cs typeface="+mn-cs"/>
              </a:rPr>
              <a:t>HackerNest should expect its employees taking paid vacations during any time of the year. </a:t>
            </a:r>
          </a:p>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18</a:t>
            </a:fld>
            <a:endParaRPr lang="en-US"/>
          </a:p>
        </p:txBody>
      </p:sp>
    </p:spTree>
    <p:extLst>
      <p:ext uri="{BB962C8B-B14F-4D97-AF65-F5344CB8AC3E}">
        <p14:creationId xmlns:p14="http://schemas.microsoft.com/office/powerpoint/2010/main" val="1457358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smtClean="0">
                <a:solidFill>
                  <a:schemeClr val="tx1"/>
                </a:solidFill>
                <a:effectLst/>
                <a:latin typeface="+mn-lt"/>
                <a:ea typeface="+mn-ea"/>
                <a:cs typeface="+mn-cs"/>
              </a:rPr>
              <a:t>Working condition</a:t>
            </a:r>
          </a:p>
          <a:p>
            <a:pPr marL="228600" indent="-228600">
              <a:buAutoNum type="arabicPeriod"/>
            </a:pPr>
            <a:r>
              <a:rPr lang="en-US" sz="1200" kern="1200" dirty="0" smtClean="0">
                <a:solidFill>
                  <a:schemeClr val="tx1"/>
                </a:solidFill>
                <a:effectLst/>
                <a:latin typeface="+mn-lt"/>
                <a:ea typeface="+mn-ea"/>
                <a:cs typeface="+mn-cs"/>
              </a:rPr>
              <a:t>Minim working age—15</a:t>
            </a:r>
          </a:p>
          <a:p>
            <a:pPr marL="228600" indent="-228600">
              <a:buAutoNum type="arabicPeriod"/>
            </a:pPr>
            <a:r>
              <a:rPr lang="en-US" sz="1200" kern="1200" dirty="0" smtClean="0">
                <a:solidFill>
                  <a:schemeClr val="tx1"/>
                </a:solidFill>
                <a:effectLst/>
                <a:latin typeface="+mn-lt"/>
                <a:ea typeface="+mn-ea"/>
                <a:cs typeface="+mn-cs"/>
              </a:rPr>
              <a:t>Regulate</a:t>
            </a:r>
            <a:r>
              <a:rPr lang="en-US" sz="1200" kern="1200" baseline="0" dirty="0" smtClean="0">
                <a:solidFill>
                  <a:schemeClr val="tx1"/>
                </a:solidFill>
                <a:effectLst/>
                <a:latin typeface="+mn-lt"/>
                <a:ea typeface="+mn-ea"/>
                <a:cs typeface="+mn-cs"/>
              </a:rPr>
              <a:t> workspace safety</a:t>
            </a:r>
          </a:p>
          <a:p>
            <a:pPr marL="228600" indent="-228600">
              <a:buAutoNum type="arabicPeriod"/>
            </a:pPr>
            <a:r>
              <a:rPr lang="en-US" sz="1200" kern="1200" baseline="0" dirty="0" smtClean="0">
                <a:solidFill>
                  <a:schemeClr val="tx1"/>
                </a:solidFill>
                <a:effectLst/>
                <a:latin typeface="+mn-lt"/>
                <a:ea typeface="+mn-ea"/>
                <a:cs typeface="+mn-cs"/>
              </a:rPr>
              <a:t>Prevent accidents and promote comfortable working environment</a:t>
            </a:r>
          </a:p>
          <a:p>
            <a:pPr marL="228600" indent="-228600">
              <a:buAutoNum type="arabicPeriod"/>
            </a:pPr>
            <a:r>
              <a:rPr lang="en-US" sz="1200" kern="1200" baseline="0" dirty="0" smtClean="0">
                <a:solidFill>
                  <a:schemeClr val="tx1"/>
                </a:solidFill>
                <a:effectLst/>
                <a:latin typeface="+mn-lt"/>
                <a:ea typeface="+mn-ea"/>
                <a:cs typeface="+mn-cs"/>
              </a:rPr>
              <a:t>Gender equality</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HackerNest</a:t>
            </a:r>
            <a:r>
              <a:rPr lang="en-US" sz="1200" kern="1200" dirty="0" smtClean="0">
                <a:solidFill>
                  <a:schemeClr val="tx1"/>
                </a:solidFill>
                <a:effectLst/>
                <a:latin typeface="+mn-lt"/>
                <a:ea typeface="+mn-ea"/>
                <a:cs typeface="+mn-cs"/>
              </a:rPr>
              <a:t> needs to establish a management system for occupational safety and health, prepare preventative measures for harmful and dangerous equipment, and periodically provide employees with necessary safety and health education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19</a:t>
            </a:fld>
            <a:endParaRPr lang="en-US"/>
          </a:p>
        </p:txBody>
      </p:sp>
    </p:spTree>
    <p:extLst>
      <p:ext uri="{BB962C8B-B14F-4D97-AF65-F5344CB8AC3E}">
        <p14:creationId xmlns:p14="http://schemas.microsoft.com/office/powerpoint/2010/main" val="120375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CKFTA:</a:t>
            </a:r>
          </a:p>
          <a:p>
            <a:r>
              <a:rPr lang="en-US" dirty="0" smtClean="0"/>
              <a:t>No</a:t>
            </a:r>
            <a:r>
              <a:rPr lang="en-US" baseline="0" dirty="0" smtClean="0"/>
              <a:t> tariff on </a:t>
            </a:r>
            <a:r>
              <a:rPr lang="en-CA" sz="1200" kern="1200" dirty="0" smtClean="0">
                <a:solidFill>
                  <a:schemeClr val="tx1"/>
                </a:solidFill>
                <a:effectLst/>
                <a:latin typeface="+mn-lt"/>
                <a:ea typeface="+mn-ea"/>
                <a:cs typeface="+mn-cs"/>
              </a:rPr>
              <a:t>any digital product or communication technology from Canada, HackerNest will not be charged with any tariff</a:t>
            </a:r>
            <a:r>
              <a:rPr lang="en-US" dirty="0" smtClean="0">
                <a:effectLst/>
              </a:rPr>
              <a:t> </a:t>
            </a:r>
          </a:p>
          <a:p>
            <a:r>
              <a:rPr lang="en-CA" sz="1200" kern="1200" dirty="0" smtClean="0">
                <a:solidFill>
                  <a:schemeClr val="tx1"/>
                </a:solidFill>
                <a:effectLst/>
                <a:latin typeface="+mn-lt"/>
                <a:ea typeface="+mn-ea"/>
                <a:cs typeface="+mn-cs"/>
              </a:rPr>
              <a:t>promotes the use of internationally accepted standards, which minimizes duplicative certification and testing of services.</a:t>
            </a:r>
            <a:r>
              <a:rPr lang="en-US" dirty="0" smtClean="0">
                <a:effectLst/>
              </a:rPr>
              <a:t> </a:t>
            </a:r>
          </a:p>
          <a:p>
            <a:r>
              <a:rPr lang="en-US" sz="1200" kern="1200" dirty="0" smtClean="0">
                <a:solidFill>
                  <a:schemeClr val="tx1"/>
                </a:solidFill>
                <a:effectLst/>
                <a:latin typeface="+mn-lt"/>
                <a:ea typeface="+mn-ea"/>
                <a:cs typeface="+mn-cs"/>
              </a:rPr>
              <a:t>P</a:t>
            </a:r>
            <a:r>
              <a:rPr lang="en-CA" sz="1200" kern="1200" dirty="0" err="1" smtClean="0">
                <a:solidFill>
                  <a:schemeClr val="tx1"/>
                </a:solidFill>
                <a:effectLst/>
                <a:latin typeface="+mn-lt"/>
                <a:ea typeface="+mn-ea"/>
                <a:cs typeface="+mn-cs"/>
              </a:rPr>
              <a:t>rovide</a:t>
            </a:r>
            <a:r>
              <a:rPr lang="en-CA" sz="1200" kern="1200" dirty="0" smtClean="0">
                <a:solidFill>
                  <a:schemeClr val="tx1"/>
                </a:solidFill>
                <a:effectLst/>
                <a:latin typeface="+mn-lt"/>
                <a:ea typeface="+mn-ea"/>
                <a:cs typeface="+mn-cs"/>
              </a:rPr>
              <a:t> HackerNest</a:t>
            </a:r>
            <a:r>
              <a:rPr lang="en-CA" sz="1200" kern="1200" baseline="0" dirty="0" smtClean="0">
                <a:solidFill>
                  <a:schemeClr val="tx1"/>
                </a:solidFill>
                <a:effectLst/>
                <a:latin typeface="+mn-lt"/>
                <a:ea typeface="+mn-ea"/>
                <a:cs typeface="+mn-cs"/>
              </a:rPr>
              <a:t> with </a:t>
            </a:r>
            <a:r>
              <a:rPr lang="en-CA" sz="1200" kern="1200" dirty="0" smtClean="0">
                <a:solidFill>
                  <a:schemeClr val="tx1"/>
                </a:solidFill>
                <a:effectLst/>
                <a:latin typeface="+mn-lt"/>
                <a:ea typeface="+mn-ea"/>
                <a:cs typeface="+mn-cs"/>
              </a:rPr>
              <a:t>access to information such as laws, regulations and administrative rulings</a:t>
            </a:r>
          </a:p>
          <a:p>
            <a:r>
              <a:rPr lang="en-CA" sz="1200" kern="1200" dirty="0" smtClean="0">
                <a:solidFill>
                  <a:schemeClr val="tx1"/>
                </a:solidFill>
                <a:effectLst/>
                <a:latin typeface="+mn-lt"/>
                <a:ea typeface="+mn-ea"/>
                <a:cs typeface="+mn-cs"/>
              </a:rPr>
              <a:t>provides preferential access to Canadian professionals who work in the science, engineering or information technology fields</a:t>
            </a:r>
            <a:r>
              <a:rPr lang="en-US" sz="1200"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HackerNest will not face any problem sending help overseas</a:t>
            </a:r>
            <a:r>
              <a:rPr lang="en-US" dirty="0" smtClean="0">
                <a:effectLst/>
              </a:rPr>
              <a:t> </a:t>
            </a:r>
          </a:p>
          <a:p>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HackerNest</a:t>
            </a:r>
            <a:r>
              <a:rPr lang="en-US" sz="1200" kern="1200" dirty="0" smtClean="0">
                <a:solidFill>
                  <a:schemeClr val="tx1"/>
                </a:solidFill>
                <a:effectLst/>
                <a:latin typeface="+mn-lt"/>
                <a:ea typeface="+mn-ea"/>
                <a:cs typeface="+mn-cs"/>
              </a:rPr>
              <a:t> will benefit from the talented individuals in South Korea. Individuals with an engineering or technology major can be hired as hackathon organizers or mentors. Job seekers with a business degree can be hired as accountants, consultants, managers, and secretaries. To reach out to more people and spread hackathon, </a:t>
            </a:r>
            <a:r>
              <a:rPr lang="en-US" sz="1200" kern="1200" dirty="0" err="1" smtClean="0">
                <a:solidFill>
                  <a:schemeClr val="tx1"/>
                </a:solidFill>
                <a:effectLst/>
                <a:latin typeface="+mn-lt"/>
                <a:ea typeface="+mn-ea"/>
                <a:cs typeface="+mn-cs"/>
              </a:rPr>
              <a:t>HackerNest</a:t>
            </a:r>
            <a:r>
              <a:rPr lang="en-US" sz="1200" kern="1200" dirty="0" smtClean="0">
                <a:solidFill>
                  <a:schemeClr val="tx1"/>
                </a:solidFill>
                <a:effectLst/>
                <a:latin typeface="+mn-lt"/>
                <a:ea typeface="+mn-ea"/>
                <a:cs typeface="+mn-cs"/>
              </a:rPr>
              <a:t> can consider accepting university-student volunteers to help organize tech socials and hackathons. </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21</a:t>
            </a:fld>
            <a:endParaRPr lang="en-US"/>
          </a:p>
        </p:txBody>
      </p:sp>
    </p:spTree>
    <p:extLst>
      <p:ext uri="{BB962C8B-B14F-4D97-AF65-F5344CB8AC3E}">
        <p14:creationId xmlns:p14="http://schemas.microsoft.com/office/powerpoint/2010/main" val="2019900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international and domestic business</a:t>
            </a:r>
          </a:p>
          <a:p>
            <a:r>
              <a:rPr lang="en-US" dirty="0" smtClean="0"/>
              <a:t>Easy to find sponsors, venues</a:t>
            </a:r>
            <a:r>
              <a:rPr lang="en-US" baseline="0" dirty="0" smtClean="0"/>
              <a:t> to host hackathons and hack meetups.</a:t>
            </a:r>
          </a:p>
          <a:p>
            <a:r>
              <a:rPr lang="en-US" baseline="0" dirty="0" smtClean="0"/>
              <a:t>Educational center—target market</a:t>
            </a:r>
          </a:p>
        </p:txBody>
      </p:sp>
      <p:sp>
        <p:nvSpPr>
          <p:cNvPr id="4" name="Slide Number Placeholder 3"/>
          <p:cNvSpPr>
            <a:spLocks noGrp="1"/>
          </p:cNvSpPr>
          <p:nvPr>
            <p:ph type="sldNum" sz="quarter" idx="10"/>
          </p:nvPr>
        </p:nvSpPr>
        <p:spPr/>
        <p:txBody>
          <a:bodyPr/>
          <a:lstStyle/>
          <a:p>
            <a:fld id="{1909C6DB-3417-B142-8FA5-1A606C3E42C1}" type="slidenum">
              <a:rPr lang="en-US" smtClean="0"/>
              <a:t>22</a:t>
            </a:fld>
            <a:endParaRPr lang="en-US"/>
          </a:p>
        </p:txBody>
      </p:sp>
    </p:spTree>
    <p:extLst>
      <p:ext uri="{BB962C8B-B14F-4D97-AF65-F5344CB8AC3E}">
        <p14:creationId xmlns:p14="http://schemas.microsoft.com/office/powerpoint/2010/main" val="542318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Central Business District. </a:t>
            </a:r>
          </a:p>
          <a:p>
            <a:r>
              <a:rPr lang="en-CA" sz="1200" kern="1200" dirty="0" smtClean="0">
                <a:solidFill>
                  <a:schemeClr val="tx1"/>
                </a:solidFill>
                <a:effectLst/>
                <a:latin typeface="+mn-lt"/>
                <a:ea typeface="+mn-ea"/>
                <a:cs typeface="+mn-cs"/>
              </a:rPr>
              <a:t>centre of Seoul’s most successful business hub</a:t>
            </a:r>
          </a:p>
          <a:p>
            <a:r>
              <a:rPr lang="en-CA" sz="1200" kern="1200" dirty="0" smtClean="0">
                <a:solidFill>
                  <a:schemeClr val="tx1"/>
                </a:solidFill>
                <a:effectLst/>
                <a:latin typeface="+mn-lt"/>
                <a:ea typeface="+mn-ea"/>
                <a:cs typeface="+mn-cs"/>
              </a:rPr>
              <a:t>has a modern and stylish atmosphere </a:t>
            </a:r>
          </a:p>
          <a:p>
            <a:r>
              <a:rPr lang="en-CA" sz="1200" kern="1200" dirty="0" smtClean="0">
                <a:solidFill>
                  <a:schemeClr val="tx1"/>
                </a:solidFill>
                <a:effectLst/>
                <a:latin typeface="+mn-lt"/>
                <a:ea typeface="+mn-ea"/>
                <a:cs typeface="+mn-cs"/>
              </a:rPr>
              <a:t>direct access to subway station, subway connection to the Airport </a:t>
            </a:r>
          </a:p>
          <a:p>
            <a:r>
              <a:rPr lang="en-CA" sz="1200" kern="1200" dirty="0" smtClean="0">
                <a:solidFill>
                  <a:schemeClr val="tx1"/>
                </a:solidFill>
                <a:effectLst/>
                <a:latin typeface="+mn-lt"/>
                <a:ea typeface="+mn-ea"/>
                <a:cs typeface="+mn-cs"/>
              </a:rPr>
              <a:t>it is close to the city hall, embassies, as well as international class hotels and restaurants</a:t>
            </a:r>
            <a:r>
              <a:rPr lang="en-US" dirty="0" smtClean="0">
                <a:effectLst/>
              </a:rPr>
              <a:t> –can accommodate</a:t>
            </a:r>
            <a:r>
              <a:rPr lang="en-US" baseline="0" dirty="0" smtClean="0">
                <a:effectLst/>
              </a:rPr>
              <a:t> foreign employers at nearby hotels</a:t>
            </a:r>
            <a:endParaRPr lang="en-CA" sz="1200" kern="1200" dirty="0" smtClean="0">
              <a:solidFill>
                <a:schemeClr val="tx1"/>
              </a:solidFill>
              <a:effectLst/>
              <a:latin typeface="+mn-lt"/>
              <a:ea typeface="+mn-ea"/>
              <a:cs typeface="+mn-cs"/>
            </a:endParaRPr>
          </a:p>
          <a:p>
            <a:endParaRPr lang="en-CA"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09C6DB-3417-B142-8FA5-1A606C3E42C1}" type="slidenum">
              <a:rPr lang="en-US" smtClean="0"/>
              <a:t>23</a:t>
            </a:fld>
            <a:endParaRPr lang="en-US"/>
          </a:p>
        </p:txBody>
      </p:sp>
    </p:spTree>
    <p:extLst>
      <p:ext uri="{BB962C8B-B14F-4D97-AF65-F5344CB8AC3E}">
        <p14:creationId xmlns:p14="http://schemas.microsoft.com/office/powerpoint/2010/main" val="644841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6 office suites along with a spacious co-working space</a:t>
            </a:r>
            <a:r>
              <a:rPr lang="en-US" dirty="0" smtClean="0">
                <a:effectLst/>
              </a:rPr>
              <a:t> </a:t>
            </a:r>
          </a:p>
          <a:p>
            <a:r>
              <a:rPr lang="en-CA" sz="1200" kern="1200" dirty="0" smtClean="0">
                <a:solidFill>
                  <a:schemeClr val="tx1"/>
                </a:solidFill>
                <a:effectLst/>
                <a:latin typeface="+mn-lt"/>
                <a:ea typeface="+mn-ea"/>
                <a:cs typeface="+mn-cs"/>
              </a:rPr>
              <a:t>conference rooms, business lounge, Wi-Fi, copying facilities, IT support, and videoconferencing equipment </a:t>
            </a:r>
          </a:p>
          <a:p>
            <a:r>
              <a:rPr lang="en-CA" sz="1200" kern="1200" dirty="0" smtClean="0">
                <a:solidFill>
                  <a:schemeClr val="tx1"/>
                </a:solidFill>
                <a:effectLst/>
                <a:latin typeface="+mn-lt"/>
                <a:ea typeface="+mn-ea"/>
                <a:cs typeface="+mn-cs"/>
              </a:rPr>
              <a:t>videoconferencing equipment will be used</a:t>
            </a:r>
            <a:r>
              <a:rPr lang="en-US" dirty="0" smtClean="0">
                <a:effectLst/>
              </a:rPr>
              <a:t> </a:t>
            </a:r>
          </a:p>
          <a:p>
            <a:r>
              <a:rPr lang="en-US" dirty="0" smtClean="0">
                <a:effectLst/>
              </a:rPr>
              <a:t>Lounge—tech</a:t>
            </a:r>
            <a:r>
              <a:rPr lang="en-US" baseline="0" dirty="0" smtClean="0">
                <a:effectLst/>
              </a:rPr>
              <a:t> meetups</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24</a:t>
            </a:fld>
            <a:endParaRPr lang="en-US"/>
          </a:p>
        </p:txBody>
      </p:sp>
    </p:spTree>
    <p:extLst>
      <p:ext uri="{BB962C8B-B14F-4D97-AF65-F5344CB8AC3E}">
        <p14:creationId xmlns:p14="http://schemas.microsoft.com/office/powerpoint/2010/main" val="121694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sz="1200" kern="1200" dirty="0" smtClean="0">
                <a:solidFill>
                  <a:schemeClr val="tx1"/>
                </a:solidFill>
                <a:effectLst/>
                <a:latin typeface="+mn-lt"/>
                <a:ea typeface="+mn-ea"/>
                <a:cs typeface="+mn-cs"/>
              </a:rPr>
              <a:t>high-school students, college students, and people who entered the work force in recent years</a:t>
            </a:r>
            <a:r>
              <a:rPr lang="en-US" dirty="0" smtClean="0">
                <a:effectLst/>
              </a:rPr>
              <a:t> </a:t>
            </a:r>
          </a:p>
          <a:p>
            <a:pPr marL="228600" indent="-228600">
              <a:buAutoNum type="arabicPeriod"/>
            </a:pPr>
            <a:r>
              <a:rPr lang="en-CA" sz="1200" kern="1200" dirty="0" smtClean="0">
                <a:solidFill>
                  <a:schemeClr val="tx1"/>
                </a:solidFill>
                <a:effectLst/>
                <a:latin typeface="+mn-lt"/>
                <a:ea typeface="+mn-ea"/>
                <a:cs typeface="+mn-cs"/>
              </a:rPr>
              <a:t>consumers typically research products online, especially through social media </a:t>
            </a:r>
          </a:p>
          <a:p>
            <a:pPr marL="228600" indent="-228600">
              <a:buAutoNum type="arabicPeriod"/>
            </a:pPr>
            <a:r>
              <a:rPr lang="en-CA" sz="1200" kern="1200" dirty="0" smtClean="0">
                <a:solidFill>
                  <a:schemeClr val="tx1"/>
                </a:solidFill>
                <a:effectLst/>
                <a:latin typeface="+mn-lt"/>
                <a:ea typeface="+mn-ea"/>
                <a:cs typeface="+mn-cs"/>
              </a:rPr>
              <a:t>HackerNest should translate their official website into Korean, stay active on social media, and contact media and press to be featured online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25</a:t>
            </a:fld>
            <a:endParaRPr lang="en-US"/>
          </a:p>
        </p:txBody>
      </p:sp>
    </p:spTree>
    <p:extLst>
      <p:ext uri="{BB962C8B-B14F-4D97-AF65-F5344CB8AC3E}">
        <p14:creationId xmlns:p14="http://schemas.microsoft.com/office/powerpoint/2010/main" val="2017249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Market research must be conducted to solve marketing problems</a:t>
            </a:r>
          </a:p>
          <a:p>
            <a:r>
              <a:rPr lang="en-CA" sz="1200" kern="1200" dirty="0" smtClean="0">
                <a:solidFill>
                  <a:schemeClr val="tx1"/>
                </a:solidFill>
                <a:effectLst/>
                <a:latin typeface="+mn-lt"/>
                <a:ea typeface="+mn-ea"/>
                <a:cs typeface="+mn-cs"/>
              </a:rPr>
              <a:t>For instance, HackerNest needs to know the issues that most South Koreans want to address at hackathons, what people like or dislike about </a:t>
            </a:r>
            <a:r>
              <a:rPr lang="en-CA" sz="1200" kern="1200" dirty="0" err="1" smtClean="0">
                <a:solidFill>
                  <a:schemeClr val="tx1"/>
                </a:solidFill>
                <a:effectLst/>
                <a:latin typeface="+mn-lt"/>
                <a:ea typeface="+mn-ea"/>
                <a:cs typeface="+mn-cs"/>
              </a:rPr>
              <a:t>HackerNest’s</a:t>
            </a:r>
            <a:r>
              <a:rPr lang="en-CA" sz="1200" kern="1200" dirty="0" smtClean="0">
                <a:solidFill>
                  <a:schemeClr val="tx1"/>
                </a:solidFill>
                <a:effectLst/>
                <a:latin typeface="+mn-lt"/>
                <a:ea typeface="+mn-ea"/>
                <a:cs typeface="+mn-cs"/>
              </a:rPr>
              <a:t> tech social and hackathons, and who is most interested in attending </a:t>
            </a:r>
            <a:r>
              <a:rPr lang="en-CA" sz="1200" kern="1200" dirty="0" err="1" smtClean="0">
                <a:solidFill>
                  <a:schemeClr val="tx1"/>
                </a:solidFill>
                <a:effectLst/>
                <a:latin typeface="+mn-lt"/>
                <a:ea typeface="+mn-ea"/>
                <a:cs typeface="+mn-cs"/>
              </a:rPr>
              <a:t>HackerNest’s</a:t>
            </a:r>
            <a:r>
              <a:rPr lang="en-CA" sz="1200" kern="1200" dirty="0" smtClean="0">
                <a:solidFill>
                  <a:schemeClr val="tx1"/>
                </a:solidFill>
                <a:effectLst/>
                <a:latin typeface="+mn-lt"/>
                <a:ea typeface="+mn-ea"/>
                <a:cs typeface="+mn-cs"/>
              </a:rPr>
              <a:t> tech social and hackathons</a:t>
            </a:r>
            <a:r>
              <a:rPr lang="en-US" dirty="0" smtClean="0">
                <a:effectLst/>
              </a:rPr>
              <a:t> </a:t>
            </a:r>
          </a:p>
          <a:p>
            <a:r>
              <a:rPr lang="en-CA" sz="1200" kern="1200" dirty="0" smtClean="0">
                <a:solidFill>
                  <a:schemeClr val="tx1"/>
                </a:solidFill>
                <a:effectLst/>
                <a:latin typeface="+mn-lt"/>
                <a:ea typeface="+mn-ea"/>
                <a:cs typeface="+mn-cs"/>
              </a:rPr>
              <a:t>HackerNest can host a small-scaled hackathon that lasts 24 hours on campus and gather feedback from the attendants.</a:t>
            </a:r>
          </a:p>
          <a:p>
            <a:r>
              <a:rPr lang="en-CA" sz="1200" kern="1200" dirty="0" smtClean="0">
                <a:solidFill>
                  <a:schemeClr val="tx1"/>
                </a:solidFill>
                <a:effectLst/>
                <a:latin typeface="+mn-lt"/>
                <a:ea typeface="+mn-ea"/>
                <a:cs typeface="+mn-cs"/>
              </a:rPr>
              <a:t>Because it is very expensive to conduct a test market research, HackerNest should ask Seoul National University for sponsorship</a:t>
            </a:r>
          </a:p>
          <a:p>
            <a:r>
              <a:rPr lang="en-CA" sz="1200" kern="1200" dirty="0" smtClean="0">
                <a:solidFill>
                  <a:schemeClr val="tx1"/>
                </a:solidFill>
                <a:effectLst/>
                <a:latin typeface="+mn-lt"/>
                <a:ea typeface="+mn-ea"/>
                <a:cs typeface="+mn-cs"/>
              </a:rPr>
              <a:t>During the event, HackerNest should observe what the attendants enjoy the most and dislike the most</a:t>
            </a:r>
          </a:p>
          <a:p>
            <a:r>
              <a:rPr lang="en-CA" sz="1200" kern="1200" dirty="0" smtClean="0">
                <a:solidFill>
                  <a:schemeClr val="tx1"/>
                </a:solidFill>
                <a:effectLst/>
                <a:latin typeface="+mn-lt"/>
                <a:ea typeface="+mn-ea"/>
                <a:cs typeface="+mn-cs"/>
              </a:rPr>
              <a:t>After the event, HackerNest can give each attendant, volunteer and mentor a </a:t>
            </a:r>
            <a:r>
              <a:rPr lang="en-CA" sz="1200" kern="1200" dirty="0" err="1" smtClean="0">
                <a:solidFill>
                  <a:schemeClr val="tx1"/>
                </a:solidFill>
                <a:effectLst/>
                <a:latin typeface="+mn-lt"/>
                <a:ea typeface="+mn-ea"/>
                <a:cs typeface="+mn-cs"/>
              </a:rPr>
              <a:t>likert</a:t>
            </a:r>
            <a:r>
              <a:rPr lang="en-CA" sz="1200" kern="1200" dirty="0" smtClean="0">
                <a:solidFill>
                  <a:schemeClr val="tx1"/>
                </a:solidFill>
                <a:effectLst/>
                <a:latin typeface="+mn-lt"/>
                <a:ea typeface="+mn-ea"/>
                <a:cs typeface="+mn-cs"/>
              </a:rPr>
              <a:t> scale survey to fill in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26</a:t>
            </a:fld>
            <a:endParaRPr lang="en-US"/>
          </a:p>
        </p:txBody>
      </p:sp>
    </p:spTree>
    <p:extLst>
      <p:ext uri="{BB962C8B-B14F-4D97-AF65-F5344CB8AC3E}">
        <p14:creationId xmlns:p14="http://schemas.microsoft.com/office/powerpoint/2010/main" val="1178983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ask the focus group what they like or dislike about the tech socials they have been to</a:t>
            </a:r>
          </a:p>
          <a:p>
            <a:r>
              <a:rPr lang="en-CA" sz="1200" kern="1200" dirty="0" smtClean="0">
                <a:solidFill>
                  <a:schemeClr val="tx1"/>
                </a:solidFill>
                <a:effectLst/>
                <a:latin typeface="+mn-lt"/>
                <a:ea typeface="+mn-ea"/>
                <a:cs typeface="+mn-cs"/>
              </a:rPr>
              <a:t> and what they want HackerNest to do to make their tech-social experience better.</a:t>
            </a:r>
            <a:r>
              <a:rPr lang="en-US" dirty="0" smtClean="0">
                <a:effectLst/>
              </a:rPr>
              <a:t> </a:t>
            </a:r>
            <a:endParaRPr lang="en-CA" sz="1200" kern="1200" dirty="0" smtClean="0">
              <a:solidFill>
                <a:schemeClr val="tx1"/>
              </a:solidFill>
              <a:effectLst/>
              <a:latin typeface="+mn-lt"/>
              <a:ea typeface="+mn-ea"/>
              <a:cs typeface="+mn-cs"/>
            </a:endParaRP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HackerNest has experience with expanding the business overseas, HackerNest can also use its internal information sources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27</a:t>
            </a:fld>
            <a:endParaRPr lang="en-US"/>
          </a:p>
        </p:txBody>
      </p:sp>
    </p:spTree>
    <p:extLst>
      <p:ext uri="{BB962C8B-B14F-4D97-AF65-F5344CB8AC3E}">
        <p14:creationId xmlns:p14="http://schemas.microsoft.com/office/powerpoint/2010/main" val="2128318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HackerNest can use the Organizer Guide provided by Major League Hacking to</a:t>
            </a:r>
            <a:r>
              <a:rPr lang="en-CA" sz="1200" kern="1200" baseline="0" dirty="0" smtClean="0">
                <a:solidFill>
                  <a:schemeClr val="tx1"/>
                </a:solidFill>
                <a:effectLst/>
                <a:latin typeface="+mn-lt"/>
                <a:ea typeface="+mn-ea"/>
                <a:cs typeface="+mn-cs"/>
              </a:rPr>
              <a:t> </a:t>
            </a:r>
            <a:r>
              <a:rPr lang="en-CA" sz="1200" kern="1200" dirty="0" smtClean="0">
                <a:solidFill>
                  <a:schemeClr val="tx1"/>
                </a:solidFill>
                <a:effectLst/>
                <a:latin typeface="+mn-lt"/>
                <a:ea typeface="+mn-ea"/>
                <a:cs typeface="+mn-cs"/>
              </a:rPr>
              <a:t>organize hackathons</a:t>
            </a:r>
          </a:p>
          <a:p>
            <a:r>
              <a:rPr lang="en-CA" sz="1200" kern="1200" dirty="0" smtClean="0">
                <a:solidFill>
                  <a:schemeClr val="tx1"/>
                </a:solidFill>
                <a:effectLst/>
                <a:latin typeface="+mn-lt"/>
                <a:ea typeface="+mn-ea"/>
                <a:cs typeface="+mn-cs"/>
              </a:rPr>
              <a:t>To allocate budget, HackerNest can refer to the “Template Hackathon Budget”</a:t>
            </a:r>
            <a:r>
              <a:rPr lang="en-US" dirty="0" smtClean="0">
                <a:effectLst/>
              </a:rPr>
              <a:t> </a:t>
            </a:r>
          </a:p>
          <a:p>
            <a:r>
              <a:rPr lang="en-US" sz="1200" kern="1200" dirty="0" smtClean="0">
                <a:solidFill>
                  <a:schemeClr val="tx1"/>
                </a:solidFill>
                <a:effectLst/>
                <a:latin typeface="+mn-lt"/>
                <a:ea typeface="+mn-ea"/>
                <a:cs typeface="+mn-cs"/>
              </a:rPr>
              <a:t>To determine the theme of each hackathon, </a:t>
            </a:r>
            <a:r>
              <a:rPr lang="en-US" sz="1200" kern="1200" dirty="0" err="1" smtClean="0">
                <a:solidFill>
                  <a:schemeClr val="tx1"/>
                </a:solidFill>
                <a:effectLst/>
                <a:latin typeface="+mn-lt"/>
                <a:ea typeface="+mn-ea"/>
                <a:cs typeface="+mn-cs"/>
              </a:rPr>
              <a:t>HackerNest</a:t>
            </a:r>
            <a:r>
              <a:rPr lang="en-US" sz="1200" kern="1200" dirty="0" smtClean="0">
                <a:solidFill>
                  <a:schemeClr val="tx1"/>
                </a:solidFill>
                <a:effectLst/>
                <a:latin typeface="+mn-lt"/>
                <a:ea typeface="+mn-ea"/>
                <a:cs typeface="+mn-cs"/>
              </a:rPr>
              <a:t> can research about the critical problems that the millennials care about</a:t>
            </a:r>
            <a:r>
              <a:rPr lang="en-US" dirty="0" smtClean="0">
                <a:effectLst/>
              </a:rPr>
              <a:t> </a:t>
            </a:r>
          </a:p>
          <a:p>
            <a:r>
              <a:rPr lang="en-US" sz="1200" kern="1200" dirty="0" smtClean="0">
                <a:solidFill>
                  <a:schemeClr val="tx1"/>
                </a:solidFill>
                <a:effectLst/>
                <a:latin typeface="+mn-lt"/>
                <a:ea typeface="+mn-ea"/>
                <a:cs typeface="+mn-cs"/>
              </a:rPr>
              <a:t>The top three concerning issue</a:t>
            </a:r>
            <a:r>
              <a:rPr lang="en-US" sz="1200" kern="1200" baseline="0" dirty="0" smtClean="0">
                <a:solidFill>
                  <a:schemeClr val="tx1"/>
                </a:solidFill>
                <a:effectLst/>
                <a:latin typeface="+mn-lt"/>
                <a:ea typeface="+mn-ea"/>
                <a:cs typeface="+mn-cs"/>
              </a:rPr>
              <a:t> is</a:t>
            </a:r>
            <a:r>
              <a:rPr lang="en-US" sz="1200" kern="1200" dirty="0" smtClean="0">
                <a:solidFill>
                  <a:schemeClr val="tx1"/>
                </a:solidFill>
                <a:effectLst/>
                <a:latin typeface="+mn-lt"/>
                <a:ea typeface="+mn-ea"/>
                <a:cs typeface="+mn-cs"/>
              </a:rPr>
              <a:t> are climate change and destruction of natural resources</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28</a:t>
            </a:fld>
            <a:endParaRPr lang="en-US"/>
          </a:p>
        </p:txBody>
      </p:sp>
    </p:spTree>
    <p:extLst>
      <p:ext uri="{BB962C8B-B14F-4D97-AF65-F5344CB8AC3E}">
        <p14:creationId xmlns:p14="http://schemas.microsoft.com/office/powerpoint/2010/main" val="180361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HackerNest</a:t>
            </a:r>
            <a:r>
              <a:rPr lang="en-US" dirty="0" smtClean="0"/>
              <a:t> run 6-7 hackathons per year</a:t>
            </a:r>
          </a:p>
          <a:p>
            <a:r>
              <a:rPr lang="en-US" dirty="0" smtClean="0"/>
              <a:t>Host up to 5 tech</a:t>
            </a:r>
            <a:r>
              <a:rPr lang="en-US" baseline="0" dirty="0" smtClean="0"/>
              <a:t> meetups monthly</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a:t>
            </a:fld>
            <a:endParaRPr lang="en-US"/>
          </a:p>
        </p:txBody>
      </p:sp>
    </p:spTree>
    <p:extLst>
      <p:ext uri="{BB962C8B-B14F-4D97-AF65-F5344CB8AC3E}">
        <p14:creationId xmlns:p14="http://schemas.microsoft.com/office/powerpoint/2010/main" val="1715739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hackathon H</a:t>
            </a:r>
          </a:p>
          <a:p>
            <a:r>
              <a:rPr lang="en-US" sz="1200" kern="1200" dirty="0" smtClean="0">
                <a:solidFill>
                  <a:schemeClr val="tx1"/>
                </a:solidFill>
                <a:effectLst/>
                <a:latin typeface="+mn-lt"/>
                <a:ea typeface="+mn-ea"/>
                <a:cs typeface="+mn-cs"/>
              </a:rPr>
              <a:t>to tackle pressing environmental and natural challenges in South Korea. </a:t>
            </a:r>
          </a:p>
          <a:p>
            <a:r>
              <a:rPr lang="en-US" sz="1200" kern="1200" dirty="0" smtClean="0">
                <a:solidFill>
                  <a:schemeClr val="tx1"/>
                </a:solidFill>
                <a:effectLst/>
                <a:latin typeface="+mn-lt"/>
                <a:ea typeface="+mn-ea"/>
                <a:cs typeface="+mn-cs"/>
              </a:rPr>
              <a:t>can partner with the Ministry of Environment in South Korea and United Nation Environment </a:t>
            </a:r>
            <a:r>
              <a:rPr lang="en-US" sz="1200" kern="1200" dirty="0" err="1" smtClean="0">
                <a:solidFill>
                  <a:schemeClr val="tx1"/>
                </a:solidFill>
                <a:effectLst/>
                <a:latin typeface="+mn-lt"/>
                <a:ea typeface="+mn-ea"/>
                <a:cs typeface="+mn-cs"/>
              </a:rPr>
              <a:t>Programme</a:t>
            </a:r>
            <a:r>
              <a:rPr lang="en-US" dirty="0" smtClean="0">
                <a:effectLst/>
              </a:rPr>
              <a:t> </a:t>
            </a:r>
          </a:p>
          <a:p>
            <a:r>
              <a:rPr lang="en-CA" sz="1200" kern="1200" dirty="0" smtClean="0">
                <a:solidFill>
                  <a:schemeClr val="tx1"/>
                </a:solidFill>
                <a:effectLst/>
                <a:latin typeface="+mn-lt"/>
                <a:ea typeface="+mn-ea"/>
                <a:cs typeface="+mn-cs"/>
              </a:rPr>
              <a:t>HackerNest should reach out to video game celebrities because more than half of the population play online games regularly</a:t>
            </a:r>
          </a:p>
          <a:p>
            <a:r>
              <a:rPr lang="en-US" sz="1200" kern="1200" dirty="0" smtClean="0">
                <a:solidFill>
                  <a:schemeClr val="tx1"/>
                </a:solidFill>
                <a:effectLst/>
                <a:latin typeface="+mn-lt"/>
                <a:ea typeface="+mn-ea"/>
                <a:cs typeface="+mn-cs"/>
              </a:rPr>
              <a:t>Since Koreans love spicy food, spicy Korean food and kimchi must be provided. Rice, soup, and an addition of one meat dish, one vegetarian option, and one western dish should also be </a:t>
            </a:r>
          </a:p>
          <a:p>
            <a:r>
              <a:rPr lang="en-US" sz="1200" kern="1200" dirty="0" smtClean="0">
                <a:solidFill>
                  <a:schemeClr val="tx1"/>
                </a:solidFill>
                <a:effectLst/>
                <a:latin typeface="+mn-lt"/>
                <a:ea typeface="+mn-ea"/>
                <a:cs typeface="+mn-cs"/>
              </a:rPr>
              <a:t>South Koreans today seem to prefer </a:t>
            </a:r>
            <a:r>
              <a:rPr lang="en-US" sz="1200" kern="1200" dirty="0" err="1" smtClean="0">
                <a:solidFill>
                  <a:schemeClr val="tx1"/>
                </a:solidFill>
                <a:effectLst/>
                <a:latin typeface="+mn-lt"/>
                <a:ea typeface="+mn-ea"/>
                <a:cs typeface="+mn-cs"/>
              </a:rPr>
              <a:t>thes</a:t>
            </a:r>
            <a:r>
              <a:rPr lang="en-US" sz="1200" kern="1200" dirty="0" smtClean="0">
                <a:solidFill>
                  <a:schemeClr val="tx1"/>
                </a:solidFill>
                <a:effectLst/>
                <a:latin typeface="+mn-lt"/>
                <a:ea typeface="+mn-ea"/>
                <a:cs typeface="+mn-cs"/>
              </a:rPr>
              <a:t> inspired by modern western styles, </a:t>
            </a:r>
            <a:r>
              <a:rPr lang="en-US" sz="1200" kern="1200" dirty="0" err="1" smtClean="0">
                <a:solidFill>
                  <a:schemeClr val="tx1"/>
                </a:solidFill>
                <a:effectLst/>
                <a:latin typeface="+mn-lt"/>
                <a:ea typeface="+mn-ea"/>
                <a:cs typeface="+mn-cs"/>
              </a:rPr>
              <a:t>HackerNest</a:t>
            </a:r>
            <a:r>
              <a:rPr lang="en-US" sz="1200" kern="1200" dirty="0" smtClean="0">
                <a:solidFill>
                  <a:schemeClr val="tx1"/>
                </a:solidFill>
                <a:effectLst/>
                <a:latin typeface="+mn-lt"/>
                <a:ea typeface="+mn-ea"/>
                <a:cs typeface="+mn-cs"/>
              </a:rPr>
              <a:t> can use the shirt design from past hackathons and make few minor changes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29</a:t>
            </a:fld>
            <a:endParaRPr lang="en-US"/>
          </a:p>
        </p:txBody>
      </p:sp>
    </p:spTree>
    <p:extLst>
      <p:ext uri="{BB962C8B-B14F-4D97-AF65-F5344CB8AC3E}">
        <p14:creationId xmlns:p14="http://schemas.microsoft.com/office/powerpoint/2010/main" val="660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HackerNest</a:t>
            </a:r>
            <a:r>
              <a:rPr lang="en-US" sz="1200" kern="1200" dirty="0" smtClean="0">
                <a:solidFill>
                  <a:schemeClr val="tx1"/>
                </a:solidFill>
                <a:effectLst/>
                <a:latin typeface="+mn-lt"/>
                <a:ea typeface="+mn-ea"/>
                <a:cs typeface="+mn-cs"/>
              </a:rPr>
              <a:t> can give out mentorship opportunities and IT products provided by sponsors</a:t>
            </a:r>
            <a:r>
              <a:rPr lang="en-US" dirty="0" smtClean="0">
                <a:effectLst/>
              </a:rPr>
              <a:t> </a:t>
            </a:r>
          </a:p>
          <a:p>
            <a:r>
              <a:rPr lang="en-US" sz="1200" kern="1200" dirty="0" smtClean="0">
                <a:solidFill>
                  <a:schemeClr val="tx1"/>
                </a:solidFill>
                <a:effectLst/>
                <a:latin typeface="+mn-lt"/>
                <a:ea typeface="+mn-ea"/>
                <a:cs typeface="+mn-cs"/>
              </a:rPr>
              <a:t>all prizes should be wrapped and branded with HackerNest’s and sponsors’ logos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should be wrapped in red, yellow, pink, or “Seoul Blue” as these colors denote luck and happiness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Prizes shouldn’t be given in multiples of 4 because number 4 is considered unlucky</a:t>
            </a:r>
          </a:p>
          <a:p>
            <a:endParaRPr lang="en-US" sz="1200" kern="1200" dirty="0" smtClean="0">
              <a:solidFill>
                <a:schemeClr val="tx1"/>
              </a:solidFill>
              <a:effectLst/>
              <a:latin typeface="+mn-lt"/>
              <a:ea typeface="+mn-ea"/>
              <a:cs typeface="+mn-cs"/>
            </a:endParaRPr>
          </a:p>
          <a:p>
            <a:r>
              <a:rPr lang="en-CA" sz="1200" kern="1200" dirty="0" err="1" smtClean="0">
                <a:solidFill>
                  <a:schemeClr val="tx1"/>
                </a:solidFill>
                <a:effectLst/>
                <a:latin typeface="+mn-lt"/>
                <a:ea typeface="+mn-ea"/>
                <a:cs typeface="+mn-cs"/>
              </a:rPr>
              <a:t>Hanyang</a:t>
            </a:r>
            <a:r>
              <a:rPr lang="en-CA" sz="1200" kern="1200" dirty="0" smtClean="0">
                <a:solidFill>
                  <a:schemeClr val="tx1"/>
                </a:solidFill>
                <a:effectLst/>
                <a:latin typeface="+mn-lt"/>
                <a:ea typeface="+mn-ea"/>
                <a:cs typeface="+mn-cs"/>
              </a:rPr>
              <a:t> University locates in the heart of Seoul, the transportation to the venue is very convenient</a:t>
            </a:r>
            <a:r>
              <a:rPr lang="en-US" dirty="0" smtClean="0">
                <a:effectLst/>
              </a:rPr>
              <a:t> </a:t>
            </a:r>
          </a:p>
          <a:p>
            <a:endParaRPr lang="en-US" dirty="0" smtClean="0">
              <a:effectLst/>
            </a:endParaRPr>
          </a:p>
          <a:p>
            <a:r>
              <a:rPr lang="en-CA" sz="1200" kern="1200" dirty="0" smtClean="0">
                <a:solidFill>
                  <a:schemeClr val="tx1"/>
                </a:solidFill>
                <a:effectLst/>
                <a:latin typeface="+mn-lt"/>
                <a:ea typeface="+mn-ea"/>
                <a:cs typeface="+mn-cs"/>
              </a:rPr>
              <a:t>This research centre is donated by Hyundai Motor Group to cultivate talent for the green and smart car the purpose of the hackathon shares some similarities with the mission of the research center.</a:t>
            </a:r>
          </a:p>
          <a:p>
            <a:r>
              <a:rPr lang="en-CA" sz="1200" kern="1200" dirty="0" smtClean="0">
                <a:solidFill>
                  <a:schemeClr val="tx1"/>
                </a:solidFill>
                <a:effectLst/>
                <a:latin typeface="+mn-lt"/>
                <a:ea typeface="+mn-ea"/>
                <a:cs typeface="+mn-cs"/>
              </a:rPr>
              <a:t>has enough workspace, dining area, judging rooms, and resting area to accommodate over 400 people </a:t>
            </a:r>
            <a:endParaRPr lang="en-US" dirty="0" smtClean="0">
              <a:effectLst/>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30</a:t>
            </a:fld>
            <a:endParaRPr lang="en-US"/>
          </a:p>
        </p:txBody>
      </p:sp>
    </p:spTree>
    <p:extLst>
      <p:ext uri="{BB962C8B-B14F-4D97-AF65-F5344CB8AC3E}">
        <p14:creationId xmlns:p14="http://schemas.microsoft.com/office/powerpoint/2010/main" val="195124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HackerNest needs to fundraise and negotiate with IT businesses in Seoul.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31</a:t>
            </a:fld>
            <a:endParaRPr lang="en-US"/>
          </a:p>
        </p:txBody>
      </p:sp>
    </p:spTree>
    <p:extLst>
      <p:ext uri="{BB962C8B-B14F-4D97-AF65-F5344CB8AC3E}">
        <p14:creationId xmlns:p14="http://schemas.microsoft.com/office/powerpoint/2010/main" val="174718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Before approaching sponsors, HackerNest need to create a short info packet that explains what HackerNest does, and why HackerNest needs their sponsorship. </a:t>
            </a:r>
          </a:p>
          <a:p>
            <a:r>
              <a:rPr lang="en-CA" sz="1200" kern="1200" dirty="0" smtClean="0">
                <a:solidFill>
                  <a:schemeClr val="tx1"/>
                </a:solidFill>
                <a:effectLst/>
                <a:latin typeface="+mn-lt"/>
                <a:ea typeface="+mn-ea"/>
                <a:cs typeface="+mn-cs"/>
              </a:rPr>
              <a:t>The top-down management structure in South Korean businesses reveals the importance of respecting authority. </a:t>
            </a:r>
          </a:p>
          <a:p>
            <a:r>
              <a:rPr lang="en-CA" sz="1200" kern="1200" dirty="0" smtClean="0">
                <a:solidFill>
                  <a:schemeClr val="tx1"/>
                </a:solidFill>
                <a:effectLst/>
                <a:latin typeface="+mn-lt"/>
                <a:ea typeface="+mn-ea"/>
                <a:cs typeface="+mn-cs"/>
              </a:rPr>
              <a:t>The most senior person from HackerNest should enter the room first and greet the most senior representative of the other party. </a:t>
            </a:r>
          </a:p>
          <a:p>
            <a:r>
              <a:rPr lang="en-CA" sz="1200" kern="1200" dirty="0" smtClean="0">
                <a:solidFill>
                  <a:schemeClr val="tx1"/>
                </a:solidFill>
                <a:effectLst/>
                <a:latin typeface="+mn-lt"/>
                <a:ea typeface="+mn-ea"/>
                <a:cs typeface="+mn-cs"/>
              </a:rPr>
              <a:t>Representatives of HackerNest should introduce older people to younger people and women to men.</a:t>
            </a:r>
            <a:r>
              <a:rPr lang="en-US" dirty="0" smtClean="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 for example “Professor Lee”</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representative should be prepared to answer personal questions when they first meet a South Korean. This is because Korean businesses value hierarchy and the counterpart is trying to determine where the representative fits in the hierarchy. </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it is customary to exchange business cards when meeting a business person for the first time</a:t>
            </a:r>
            <a:r>
              <a:rPr lang="en-US" dirty="0" smtClean="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translated into Korean on one side, and when exchanging business cards, always remember to give out and receive it with both hands. </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 There is always tea or some type of drink offered during the meeting. It is impolite to refuse</a:t>
            </a:r>
            <a:r>
              <a:rPr lang="en-US" dirty="0" smtClean="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 </a:t>
            </a:r>
            <a:endParaRPr lang="en-CA" dirty="0" smtClean="0"/>
          </a:p>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32</a:t>
            </a:fld>
            <a:endParaRPr lang="en-US"/>
          </a:p>
        </p:txBody>
      </p:sp>
    </p:spTree>
    <p:extLst>
      <p:ext uri="{BB962C8B-B14F-4D97-AF65-F5344CB8AC3E}">
        <p14:creationId xmlns:p14="http://schemas.microsoft.com/office/powerpoint/2010/main" val="705740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Giving small gifts is part of the process of building a business relationship in South Korea. </a:t>
            </a:r>
          </a:p>
          <a:p>
            <a:r>
              <a:rPr lang="en-CA" sz="1200" kern="1200" dirty="0" smtClean="0">
                <a:solidFill>
                  <a:schemeClr val="tx1"/>
                </a:solidFill>
                <a:effectLst/>
                <a:latin typeface="+mn-lt"/>
                <a:ea typeface="+mn-ea"/>
                <a:cs typeface="+mn-cs"/>
              </a:rPr>
              <a:t>South Koreans refuse the gift once or twice as a gesture of humility</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33</a:t>
            </a:fld>
            <a:endParaRPr lang="en-US"/>
          </a:p>
        </p:txBody>
      </p:sp>
    </p:spTree>
    <p:extLst>
      <p:ext uri="{BB962C8B-B14F-4D97-AF65-F5344CB8AC3E}">
        <p14:creationId xmlns:p14="http://schemas.microsoft.com/office/powerpoint/2010/main" val="719706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Hospitality is a part of South Korean business culture. HackerNest</a:t>
            </a:r>
            <a:r>
              <a:rPr lang="en-CA" sz="1200" kern="1200" baseline="0" dirty="0" smtClean="0">
                <a:solidFill>
                  <a:schemeClr val="tx1"/>
                </a:solidFill>
                <a:effectLst/>
                <a:latin typeface="+mn-lt"/>
                <a:ea typeface="+mn-ea"/>
                <a:cs typeface="+mn-cs"/>
              </a:rPr>
              <a:t> </a:t>
            </a:r>
            <a:r>
              <a:rPr lang="en-CA" sz="1200" kern="1200" dirty="0" smtClean="0">
                <a:solidFill>
                  <a:schemeClr val="tx1"/>
                </a:solidFill>
                <a:effectLst/>
                <a:latin typeface="+mn-lt"/>
                <a:ea typeface="+mn-ea"/>
                <a:cs typeface="+mn-cs"/>
              </a:rPr>
              <a:t>might be invited to dinner</a:t>
            </a:r>
          </a:p>
          <a:p>
            <a:r>
              <a:rPr lang="en-CA" sz="1200" kern="1200" dirty="0" smtClean="0">
                <a:solidFill>
                  <a:schemeClr val="tx1"/>
                </a:solidFill>
                <a:effectLst/>
                <a:latin typeface="+mn-lt"/>
                <a:ea typeface="+mn-ea"/>
                <a:cs typeface="+mn-cs"/>
              </a:rPr>
              <a:t>If someone doesn’t want to drink, excuse himself or herself with medical or religious reasons.</a:t>
            </a:r>
            <a:r>
              <a:rPr lang="en-US" dirty="0" smtClean="0">
                <a:effectLst/>
              </a:rPr>
              <a:t> </a:t>
            </a:r>
          </a:p>
          <a:p>
            <a:r>
              <a:rPr lang="en-CA" sz="1200" kern="1200" dirty="0" smtClean="0">
                <a:solidFill>
                  <a:schemeClr val="tx1"/>
                </a:solidFill>
                <a:effectLst/>
                <a:latin typeface="+mn-lt"/>
                <a:ea typeface="+mn-ea"/>
                <a:cs typeface="+mn-cs"/>
              </a:rPr>
              <a:t>it is polite to fill other people’s glasses first </a:t>
            </a:r>
          </a:p>
          <a:p>
            <a:r>
              <a:rPr lang="en-CA" sz="1200" kern="1200" dirty="0" smtClean="0">
                <a:solidFill>
                  <a:schemeClr val="tx1"/>
                </a:solidFill>
                <a:effectLst/>
                <a:latin typeface="+mn-lt"/>
                <a:ea typeface="+mn-ea"/>
                <a:cs typeface="+mn-cs"/>
              </a:rPr>
              <a:t>key commercial information is revealed at the very end of a drinking session so HackerNest needs to be alert enough to catch the message.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34</a:t>
            </a:fld>
            <a:endParaRPr lang="en-US"/>
          </a:p>
        </p:txBody>
      </p:sp>
    </p:spTree>
    <p:extLst>
      <p:ext uri="{BB962C8B-B14F-4D97-AF65-F5344CB8AC3E}">
        <p14:creationId xmlns:p14="http://schemas.microsoft.com/office/powerpoint/2010/main" val="2018897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creating a Facebook event page, as well as making a </a:t>
            </a:r>
            <a:r>
              <a:rPr lang="en-CA" sz="1200" kern="1200" dirty="0" err="1" smtClean="0">
                <a:solidFill>
                  <a:schemeClr val="tx1"/>
                </a:solidFill>
                <a:effectLst/>
                <a:latin typeface="+mn-lt"/>
                <a:ea typeface="+mn-ea"/>
                <a:cs typeface="+mn-cs"/>
              </a:rPr>
              <a:t>Kakao</a:t>
            </a:r>
            <a:r>
              <a:rPr lang="en-CA" sz="1200" kern="1200" dirty="0" smtClean="0">
                <a:solidFill>
                  <a:schemeClr val="tx1"/>
                </a:solidFill>
                <a:effectLst/>
                <a:latin typeface="+mn-lt"/>
                <a:ea typeface="+mn-ea"/>
                <a:cs typeface="+mn-cs"/>
              </a:rPr>
              <a:t> Talk business account </a:t>
            </a:r>
          </a:p>
          <a:p>
            <a:r>
              <a:rPr lang="en-CA" sz="1200" kern="1200" dirty="0" smtClean="0">
                <a:solidFill>
                  <a:schemeClr val="tx1"/>
                </a:solidFill>
                <a:effectLst/>
                <a:latin typeface="+mn-lt"/>
                <a:ea typeface="+mn-ea"/>
                <a:cs typeface="+mn-cs"/>
              </a:rPr>
              <a:t>Facebook is the most popular social networking service and </a:t>
            </a:r>
            <a:r>
              <a:rPr lang="en-CA" sz="1200" kern="1200" dirty="0" err="1" smtClean="0">
                <a:solidFill>
                  <a:schemeClr val="tx1"/>
                </a:solidFill>
                <a:effectLst/>
                <a:latin typeface="+mn-lt"/>
                <a:ea typeface="+mn-ea"/>
                <a:cs typeface="+mn-cs"/>
              </a:rPr>
              <a:t>Kakao</a:t>
            </a:r>
            <a:r>
              <a:rPr lang="en-CA" sz="1200" kern="1200" dirty="0" smtClean="0">
                <a:solidFill>
                  <a:schemeClr val="tx1"/>
                </a:solidFill>
                <a:effectLst/>
                <a:latin typeface="+mn-lt"/>
                <a:ea typeface="+mn-ea"/>
                <a:cs typeface="+mn-cs"/>
              </a:rPr>
              <a:t> Talk is a free mobile messenger that is used by 35 million people</a:t>
            </a:r>
          </a:p>
          <a:p>
            <a:r>
              <a:rPr lang="en-CA" sz="1200" kern="1200" dirty="0" smtClean="0">
                <a:solidFill>
                  <a:schemeClr val="tx1"/>
                </a:solidFill>
                <a:effectLst/>
                <a:latin typeface="+mn-lt"/>
                <a:ea typeface="+mn-ea"/>
                <a:cs typeface="+mn-cs"/>
              </a:rPr>
              <a:t>cost to advertise on </a:t>
            </a:r>
            <a:r>
              <a:rPr lang="en-CA" sz="1200" kern="1200" dirty="0" err="1" smtClean="0">
                <a:solidFill>
                  <a:schemeClr val="tx1"/>
                </a:solidFill>
                <a:effectLst/>
                <a:latin typeface="+mn-lt"/>
                <a:ea typeface="+mn-ea"/>
                <a:cs typeface="+mn-cs"/>
              </a:rPr>
              <a:t>Kakao</a:t>
            </a:r>
            <a:r>
              <a:rPr lang="en-CA" sz="1200" kern="1200" dirty="0" smtClean="0">
                <a:solidFill>
                  <a:schemeClr val="tx1"/>
                </a:solidFill>
                <a:effectLst/>
                <a:latin typeface="+mn-lt"/>
                <a:ea typeface="+mn-ea"/>
                <a:cs typeface="+mn-cs"/>
              </a:rPr>
              <a:t> Talk depends on many factors, such as the product, the target market, and the campaign goals</a:t>
            </a:r>
            <a:r>
              <a:rPr lang="en-US" dirty="0" smtClean="0">
                <a:effectLst/>
              </a:rPr>
              <a:t> </a:t>
            </a:r>
          </a:p>
          <a:p>
            <a:r>
              <a:rPr lang="en-CA" sz="1200" kern="1200" dirty="0" smtClean="0">
                <a:solidFill>
                  <a:schemeClr val="tx1"/>
                </a:solidFill>
                <a:effectLst/>
                <a:latin typeface="+mn-lt"/>
                <a:ea typeface="+mn-ea"/>
                <a:cs typeface="+mn-cs"/>
              </a:rPr>
              <a:t>the targeting is low and many of the ads viewers might not be interested in hackathons or tech meetups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35</a:t>
            </a:fld>
            <a:endParaRPr lang="en-US"/>
          </a:p>
        </p:txBody>
      </p:sp>
    </p:spTree>
    <p:extLst>
      <p:ext uri="{BB962C8B-B14F-4D97-AF65-F5344CB8AC3E}">
        <p14:creationId xmlns:p14="http://schemas.microsoft.com/office/powerpoint/2010/main" val="890544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Media poles can attract a mass number of viewers at a time, and it doesn’t require special time for its audience to read. However, it is expensive and the ads cannot hit the target market directly.</a:t>
            </a:r>
            <a:r>
              <a:rPr lang="en-US" dirty="0" smtClean="0">
                <a:effectLst/>
              </a:rPr>
              <a:t> </a:t>
            </a:r>
          </a:p>
          <a:p>
            <a:r>
              <a:rPr lang="en-CA" sz="1200" kern="1200" dirty="0" smtClean="0">
                <a:solidFill>
                  <a:schemeClr val="tx1"/>
                </a:solidFill>
                <a:effectLst/>
                <a:latin typeface="+mn-lt"/>
                <a:ea typeface="+mn-ea"/>
                <a:cs typeface="+mn-cs"/>
              </a:rPr>
              <a:t>Micro Software Magazine is a well-respected software development magazine in South Korea –best way</a:t>
            </a:r>
          </a:p>
          <a:p>
            <a:r>
              <a:rPr lang="en-CA" sz="1200" kern="1200" dirty="0" smtClean="0">
                <a:solidFill>
                  <a:schemeClr val="tx1"/>
                </a:solidFill>
                <a:effectLst/>
                <a:latin typeface="+mn-lt"/>
                <a:ea typeface="+mn-ea"/>
                <a:cs typeface="+mn-cs"/>
              </a:rPr>
              <a:t>The target audience ranges from developers to student programmers</a:t>
            </a:r>
            <a:r>
              <a:rPr lang="en-US" sz="1200"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shares</a:t>
            </a:r>
            <a:r>
              <a:rPr lang="en-CA" sz="1200" kern="1200" baseline="0" dirty="0" smtClean="0">
                <a:solidFill>
                  <a:schemeClr val="tx1"/>
                </a:solidFill>
                <a:effectLst/>
                <a:latin typeface="+mn-lt"/>
                <a:ea typeface="+mn-ea"/>
                <a:cs typeface="+mn-cs"/>
              </a:rPr>
              <a:t> a similar market</a:t>
            </a:r>
          </a:p>
          <a:p>
            <a:r>
              <a:rPr lang="en-CA" sz="1200" kern="1200" dirty="0" smtClean="0">
                <a:solidFill>
                  <a:schemeClr val="tx1"/>
                </a:solidFill>
                <a:effectLst/>
                <a:latin typeface="+mn-lt"/>
                <a:ea typeface="+mn-ea"/>
                <a:cs typeface="+mn-cs"/>
              </a:rPr>
              <a:t>The</a:t>
            </a:r>
            <a:r>
              <a:rPr lang="en-CA" sz="1200" kern="1200" baseline="0" dirty="0" smtClean="0">
                <a:solidFill>
                  <a:schemeClr val="tx1"/>
                </a:solidFill>
                <a:effectLst/>
                <a:latin typeface="+mn-lt"/>
                <a:ea typeface="+mn-ea"/>
                <a:cs typeface="+mn-cs"/>
              </a:rPr>
              <a:t> </a:t>
            </a:r>
            <a:r>
              <a:rPr lang="en-CA" sz="1200" kern="1200" dirty="0" smtClean="0">
                <a:solidFill>
                  <a:schemeClr val="tx1"/>
                </a:solidFill>
                <a:effectLst/>
                <a:latin typeface="+mn-lt"/>
                <a:ea typeface="+mn-ea"/>
                <a:cs typeface="+mn-cs"/>
              </a:rPr>
              <a:t>cost</a:t>
            </a:r>
            <a:r>
              <a:rPr lang="en-CA" sz="1200" kern="1200" baseline="0" dirty="0" smtClean="0">
                <a:solidFill>
                  <a:schemeClr val="tx1"/>
                </a:solidFill>
                <a:effectLst/>
                <a:latin typeface="+mn-lt"/>
                <a:ea typeface="+mn-ea"/>
                <a:cs typeface="+mn-cs"/>
              </a:rPr>
              <a:t> is</a:t>
            </a:r>
            <a:r>
              <a:rPr lang="en-CA" sz="1200" kern="1200" dirty="0" smtClean="0">
                <a:solidFill>
                  <a:schemeClr val="tx1"/>
                </a:solidFill>
                <a:effectLst/>
                <a:latin typeface="+mn-lt"/>
                <a:ea typeface="+mn-ea"/>
                <a:cs typeface="+mn-cs"/>
              </a:rPr>
              <a:t> $750 per issue. </a:t>
            </a:r>
          </a:p>
          <a:p>
            <a:r>
              <a:rPr lang="en-CA" sz="1200" kern="1200" dirty="0" smtClean="0">
                <a:solidFill>
                  <a:schemeClr val="tx1"/>
                </a:solidFill>
                <a:effectLst/>
                <a:latin typeface="+mn-lt"/>
                <a:ea typeface="+mn-ea"/>
                <a:cs typeface="+mn-cs"/>
              </a:rPr>
              <a:t>HackerNest will get a full page color advert,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36</a:t>
            </a:fld>
            <a:endParaRPr lang="en-US"/>
          </a:p>
        </p:txBody>
      </p:sp>
    </p:spTree>
    <p:extLst>
      <p:ext uri="{BB962C8B-B14F-4D97-AF65-F5344CB8AC3E}">
        <p14:creationId xmlns:p14="http://schemas.microsoft.com/office/powerpoint/2010/main" val="11938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colorful and appealing pictures</a:t>
            </a:r>
          </a:p>
          <a:p>
            <a:r>
              <a:rPr lang="en-CA" sz="1200" kern="1200" dirty="0" smtClean="0">
                <a:solidFill>
                  <a:schemeClr val="tx1"/>
                </a:solidFill>
                <a:effectLst/>
                <a:latin typeface="+mn-lt"/>
                <a:ea typeface="+mn-ea"/>
                <a:cs typeface="+mn-cs"/>
              </a:rPr>
              <a:t>a link to the Facebook event page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37</a:t>
            </a:fld>
            <a:endParaRPr lang="en-US"/>
          </a:p>
        </p:txBody>
      </p:sp>
    </p:spTree>
    <p:extLst>
      <p:ext uri="{BB962C8B-B14F-4D97-AF65-F5344CB8AC3E}">
        <p14:creationId xmlns:p14="http://schemas.microsoft.com/office/powerpoint/2010/main" val="1494210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an international non-profit organization that aims to build and unite tech community around the world</a:t>
            </a:r>
            <a:r>
              <a:rPr lang="en-US" dirty="0" smtClean="0">
                <a:effectLst/>
              </a:rPr>
              <a:t> </a:t>
            </a:r>
          </a:p>
          <a:p>
            <a:r>
              <a:rPr lang="en-CA" sz="1200" kern="1200" dirty="0" smtClean="0">
                <a:solidFill>
                  <a:schemeClr val="tx1"/>
                </a:solidFill>
                <a:effectLst/>
                <a:latin typeface="+mn-lt"/>
                <a:ea typeface="+mn-ea"/>
                <a:cs typeface="+mn-cs"/>
              </a:rPr>
              <a:t>holds monthly tech meetups for people to collaborate on tech projects and host conferences for developers to share knowledge </a:t>
            </a:r>
          </a:p>
          <a:p>
            <a:r>
              <a:rPr lang="en-CA" sz="1200" kern="1200" dirty="0" smtClean="0">
                <a:solidFill>
                  <a:schemeClr val="tx1"/>
                </a:solidFill>
                <a:effectLst/>
                <a:latin typeface="+mn-lt"/>
                <a:ea typeface="+mn-ea"/>
                <a:cs typeface="+mn-cs"/>
              </a:rPr>
              <a:t>HackerNest should utilize social media and press to gain public attention</a:t>
            </a:r>
            <a:r>
              <a:rPr lang="en-US" dirty="0" smtClean="0">
                <a:effectLst/>
              </a:rPr>
              <a:t> </a:t>
            </a:r>
          </a:p>
          <a:p>
            <a:r>
              <a:rPr lang="en-CA" sz="1200" kern="1200" dirty="0" smtClean="0">
                <a:solidFill>
                  <a:schemeClr val="tx1"/>
                </a:solidFill>
                <a:effectLst/>
                <a:latin typeface="+mn-lt"/>
                <a:ea typeface="+mn-ea"/>
                <a:cs typeface="+mn-cs"/>
              </a:rPr>
              <a:t>HackerNest has been sponsored by many large-scale and well-known organizations and IT companies</a:t>
            </a:r>
            <a:r>
              <a:rPr lang="en-US" dirty="0" smtClean="0">
                <a:effectLst/>
              </a:rPr>
              <a:t> </a:t>
            </a:r>
          </a:p>
          <a:p>
            <a:r>
              <a:rPr lang="en-CA" sz="1200" kern="1200" dirty="0" smtClean="0">
                <a:solidFill>
                  <a:schemeClr val="tx1"/>
                </a:solidFill>
                <a:effectLst/>
                <a:latin typeface="+mn-lt"/>
                <a:ea typeface="+mn-ea"/>
                <a:cs typeface="+mn-cs"/>
              </a:rPr>
              <a:t>HackerNest should list their sponsors on their advertisements.</a:t>
            </a:r>
            <a:r>
              <a:rPr lang="en-US" dirty="0" smtClean="0">
                <a:effectLst/>
              </a:rPr>
              <a:t> </a:t>
            </a:r>
          </a:p>
          <a:p>
            <a:endParaRPr lang="en-US" dirty="0" smtClean="0">
              <a:effectLst/>
            </a:endParaRPr>
          </a:p>
          <a:p>
            <a:r>
              <a:rPr lang="en-CA" sz="1200" kern="1200" dirty="0" smtClean="0">
                <a:solidFill>
                  <a:schemeClr val="tx1"/>
                </a:solidFill>
                <a:effectLst/>
                <a:latin typeface="+mn-lt"/>
                <a:ea typeface="+mn-ea"/>
                <a:cs typeface="+mn-cs"/>
              </a:rPr>
              <a:t>In 2015, this organization planned a four-day long hackathon that attracted 2000 hackers across the world</a:t>
            </a:r>
            <a:r>
              <a:rPr lang="en-US" dirty="0" smtClean="0">
                <a:effectLst/>
              </a:rPr>
              <a:t> </a:t>
            </a:r>
          </a:p>
          <a:p>
            <a:r>
              <a:rPr lang="en-CA" sz="1200" kern="1200" dirty="0" smtClean="0">
                <a:solidFill>
                  <a:schemeClr val="tx1"/>
                </a:solidFill>
                <a:effectLst/>
                <a:latin typeface="+mn-lt"/>
                <a:ea typeface="+mn-ea"/>
                <a:cs typeface="+mn-cs"/>
              </a:rPr>
              <a:t>airline tickers and hostel accommodation for all attendees would be fully sponsored. </a:t>
            </a:r>
          </a:p>
          <a:p>
            <a:r>
              <a:rPr lang="en-CA" sz="1200" kern="1200" dirty="0" smtClean="0">
                <a:solidFill>
                  <a:schemeClr val="tx1"/>
                </a:solidFill>
                <a:effectLst/>
                <a:latin typeface="+mn-lt"/>
                <a:ea typeface="+mn-ea"/>
                <a:cs typeface="+mn-cs"/>
              </a:rPr>
              <a:t>Hackathon was cancelled</a:t>
            </a:r>
            <a:r>
              <a:rPr lang="en-CA" sz="1200" kern="1200" baseline="0" dirty="0" smtClean="0">
                <a:solidFill>
                  <a:schemeClr val="tx1"/>
                </a:solidFill>
                <a:effectLst/>
                <a:latin typeface="+mn-lt"/>
                <a:ea typeface="+mn-ea"/>
                <a:cs typeface="+mn-cs"/>
              </a:rPr>
              <a:t> due to spread od disease. Sponsors pull out, gained a dishonor</a:t>
            </a:r>
          </a:p>
          <a:p>
            <a:r>
              <a:rPr lang="en-CA" sz="1200" kern="1200" dirty="0" smtClean="0">
                <a:solidFill>
                  <a:schemeClr val="tx1"/>
                </a:solidFill>
                <a:effectLst/>
                <a:latin typeface="+mn-lt"/>
                <a:ea typeface="+mn-ea"/>
                <a:cs typeface="+mn-cs"/>
              </a:rPr>
              <a:t>HackerNest should learn from Global Hackathon Seoul’s lesson and prepare for a backup plan for every hackathon.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38</a:t>
            </a:fld>
            <a:endParaRPr lang="en-US"/>
          </a:p>
        </p:txBody>
      </p:sp>
    </p:spTree>
    <p:extLst>
      <p:ext uri="{BB962C8B-B14F-4D97-AF65-F5344CB8AC3E}">
        <p14:creationId xmlns:p14="http://schemas.microsoft.com/office/powerpoint/2010/main" val="26651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6</a:t>
            </a:fld>
            <a:endParaRPr lang="en-US"/>
          </a:p>
        </p:txBody>
      </p:sp>
    </p:spTree>
    <p:extLst>
      <p:ext uri="{BB962C8B-B14F-4D97-AF65-F5344CB8AC3E}">
        <p14:creationId xmlns:p14="http://schemas.microsoft.com/office/powerpoint/2010/main" val="617352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supports foreign entrepreneurs to begin their </a:t>
            </a:r>
            <a:r>
              <a:rPr lang="en-CA" sz="1200" kern="1200" dirty="0" err="1" smtClean="0">
                <a:solidFill>
                  <a:schemeClr val="tx1"/>
                </a:solidFill>
                <a:effectLst/>
                <a:latin typeface="+mn-lt"/>
                <a:ea typeface="+mn-ea"/>
                <a:cs typeface="+mn-cs"/>
              </a:rPr>
              <a:t>startup</a:t>
            </a:r>
            <a:r>
              <a:rPr lang="en-CA" sz="1200" kern="1200" dirty="0" smtClean="0">
                <a:solidFill>
                  <a:schemeClr val="tx1"/>
                </a:solidFill>
                <a:effectLst/>
                <a:latin typeface="+mn-lt"/>
                <a:ea typeface="+mn-ea"/>
                <a:cs typeface="+mn-cs"/>
              </a:rPr>
              <a:t> journey in Seoul. In the past year, </a:t>
            </a:r>
            <a:r>
              <a:rPr lang="en-CA" sz="1200" kern="1200" dirty="0" err="1" smtClean="0">
                <a:solidFill>
                  <a:schemeClr val="tx1"/>
                </a:solidFill>
                <a:effectLst/>
                <a:latin typeface="+mn-lt"/>
                <a:ea typeface="+mn-ea"/>
                <a:cs typeface="+mn-cs"/>
              </a:rPr>
              <a:t>SeoulGSC</a:t>
            </a:r>
            <a:r>
              <a:rPr lang="en-CA" sz="1200" kern="1200" dirty="0" smtClean="0">
                <a:solidFill>
                  <a:schemeClr val="tx1"/>
                </a:solidFill>
                <a:effectLst/>
                <a:latin typeface="+mn-lt"/>
                <a:ea typeface="+mn-ea"/>
                <a:cs typeface="+mn-cs"/>
              </a:rPr>
              <a:t> helped launch four foreign tech </a:t>
            </a:r>
            <a:r>
              <a:rPr lang="en-CA" sz="1200" kern="1200" dirty="0" err="1" smtClean="0">
                <a:solidFill>
                  <a:schemeClr val="tx1"/>
                </a:solidFill>
                <a:effectLst/>
                <a:latin typeface="+mn-lt"/>
                <a:ea typeface="+mn-ea"/>
                <a:cs typeface="+mn-cs"/>
              </a:rPr>
              <a:t>startups</a:t>
            </a:r>
            <a:r>
              <a:rPr lang="en-CA" sz="1200" kern="1200" dirty="0" smtClean="0">
                <a:solidFill>
                  <a:schemeClr val="tx1"/>
                </a:solidFill>
                <a:effectLst/>
                <a:latin typeface="+mn-lt"/>
                <a:ea typeface="+mn-ea"/>
                <a:cs typeface="+mn-cs"/>
              </a:rPr>
              <a:t> </a:t>
            </a:r>
          </a:p>
          <a:p>
            <a:r>
              <a:rPr lang="en-CA" sz="1200" kern="1200" dirty="0" err="1" smtClean="0">
                <a:solidFill>
                  <a:schemeClr val="tx1"/>
                </a:solidFill>
                <a:effectLst/>
                <a:latin typeface="+mn-lt"/>
                <a:ea typeface="+mn-ea"/>
                <a:cs typeface="+mn-cs"/>
              </a:rPr>
              <a:t>SeoulGSC</a:t>
            </a:r>
            <a:r>
              <a:rPr lang="en-CA" sz="1200" kern="1200" dirty="0" smtClean="0">
                <a:solidFill>
                  <a:schemeClr val="tx1"/>
                </a:solidFill>
                <a:effectLst/>
                <a:latin typeface="+mn-lt"/>
                <a:ea typeface="+mn-ea"/>
                <a:cs typeface="+mn-cs"/>
              </a:rPr>
              <a:t> is only targeted to teams that have a ratio of at least 33% foreign residents of Korea in the co-founding team. </a:t>
            </a:r>
          </a:p>
          <a:p>
            <a:r>
              <a:rPr lang="en-CA" sz="1200" kern="1200" dirty="0" smtClean="0">
                <a:solidFill>
                  <a:schemeClr val="tx1"/>
                </a:solidFill>
                <a:effectLst/>
                <a:latin typeface="+mn-lt"/>
                <a:ea typeface="+mn-ea"/>
                <a:cs typeface="+mn-cs"/>
              </a:rPr>
              <a:t>teams have to apply to become a member and the selection process is prestige </a:t>
            </a:r>
          </a:p>
          <a:p>
            <a:r>
              <a:rPr lang="en-CA" sz="1200" kern="1200" dirty="0" smtClean="0">
                <a:solidFill>
                  <a:schemeClr val="tx1"/>
                </a:solidFill>
                <a:effectLst/>
                <a:latin typeface="+mn-lt"/>
                <a:ea typeface="+mn-ea"/>
                <a:cs typeface="+mn-cs"/>
              </a:rPr>
              <a:t>HackerNest should give everyone the opportunity to attend tech meetups and hackathons. When selecting hackathon participants, the judges should not only consider applicants’ background and expertise, but also their potentials and interests. </a:t>
            </a:r>
          </a:p>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39</a:t>
            </a:fld>
            <a:endParaRPr lang="en-US"/>
          </a:p>
        </p:txBody>
      </p:sp>
    </p:spTree>
    <p:extLst>
      <p:ext uri="{BB962C8B-B14F-4D97-AF65-F5344CB8AC3E}">
        <p14:creationId xmlns:p14="http://schemas.microsoft.com/office/powerpoint/2010/main" val="135023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Confucian values: should respect authority, respect the collective, behave virtuously, work hard, avoid extremes, and live moderately</a:t>
            </a:r>
            <a:r>
              <a:rPr lang="en-US" dirty="0" smtClean="0">
                <a:effectLst/>
              </a:rPr>
              <a:t> </a:t>
            </a:r>
          </a:p>
          <a:p>
            <a:r>
              <a:rPr lang="en-CA" sz="1200" kern="1200" dirty="0" smtClean="0">
                <a:solidFill>
                  <a:schemeClr val="tx1"/>
                </a:solidFill>
                <a:effectLst/>
                <a:latin typeface="+mn-lt"/>
                <a:ea typeface="+mn-ea"/>
                <a:cs typeface="+mn-cs"/>
              </a:rPr>
              <a:t>To prevent the loss of face, Koreans will avoid confrontation or will tell others what they want to hear rather than tackling issues head on</a:t>
            </a:r>
            <a:r>
              <a:rPr lang="en-US" dirty="0" smtClean="0">
                <a:effectLst/>
              </a:rPr>
              <a:t> </a:t>
            </a:r>
          </a:p>
          <a:p>
            <a:r>
              <a:rPr lang="en-CA" sz="1200" kern="1200" dirty="0" smtClean="0">
                <a:solidFill>
                  <a:schemeClr val="tx1"/>
                </a:solidFill>
                <a:effectLst/>
                <a:latin typeface="+mn-lt"/>
                <a:ea typeface="+mn-ea"/>
                <a:cs typeface="+mn-cs"/>
              </a:rPr>
              <a:t>For example, rather than saying “no” to an employee, say “try it”. </a:t>
            </a:r>
          </a:p>
          <a:p>
            <a:r>
              <a:rPr lang="en-CA" sz="1200" kern="1200" dirty="0" smtClean="0">
                <a:solidFill>
                  <a:schemeClr val="tx1"/>
                </a:solidFill>
                <a:effectLst/>
                <a:latin typeface="+mn-lt"/>
                <a:ea typeface="+mn-ea"/>
                <a:cs typeface="+mn-cs"/>
              </a:rPr>
              <a:t>Rephrasing the questions and answers in different ways will allow the business to maintain harmony in the relationship. </a:t>
            </a:r>
          </a:p>
          <a:p>
            <a:r>
              <a:rPr lang="en-CA" sz="1200" kern="1200" dirty="0" smtClean="0">
                <a:solidFill>
                  <a:schemeClr val="tx1"/>
                </a:solidFill>
                <a:effectLst/>
                <a:latin typeface="+mn-lt"/>
                <a:ea typeface="+mn-ea"/>
                <a:cs typeface="+mn-cs"/>
              </a:rPr>
              <a:t>During a meeting or negotiation with a local business, HackerNest should be very respectful and mindful of others’ dignity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7</a:t>
            </a:fld>
            <a:endParaRPr lang="en-US"/>
          </a:p>
        </p:txBody>
      </p:sp>
    </p:spTree>
    <p:extLst>
      <p:ext uri="{BB962C8B-B14F-4D97-AF65-F5344CB8AC3E}">
        <p14:creationId xmlns:p14="http://schemas.microsoft.com/office/powerpoint/2010/main" val="612795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unstable political</a:t>
            </a:r>
            <a:r>
              <a:rPr lang="en-US" sz="1200" kern="1200" baseline="0" dirty="0" smtClean="0">
                <a:solidFill>
                  <a:schemeClr val="tx1"/>
                </a:solidFill>
                <a:effectLst/>
                <a:latin typeface="+mn-lt"/>
                <a:ea typeface="+mn-ea"/>
                <a:cs typeface="+mn-cs"/>
              </a:rPr>
              <a:t> situation is due to t</a:t>
            </a:r>
            <a:r>
              <a:rPr lang="en-US" sz="1200" kern="1200" dirty="0" smtClean="0">
                <a:solidFill>
                  <a:schemeClr val="tx1"/>
                </a:solidFill>
                <a:effectLst/>
                <a:latin typeface="+mn-lt"/>
                <a:ea typeface="+mn-ea"/>
                <a:cs typeface="+mn-cs"/>
              </a:rPr>
              <a:t>he political scandal surrounded Park’s friend and informal adviser,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who is accused for abusing of power and attempted fraud. Following claims stated that Park had access to secret government documents and intervened in state affairs.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Due to the political scandal, president Park was impeached in December 2016</a:t>
            </a:r>
            <a:r>
              <a:rPr lang="en-US" dirty="0" smtClean="0">
                <a:effectLst/>
              </a:rPr>
              <a:t> </a:t>
            </a:r>
          </a:p>
        </p:txBody>
      </p:sp>
      <p:sp>
        <p:nvSpPr>
          <p:cNvPr id="4" name="Slide Number Placeholder 3"/>
          <p:cNvSpPr>
            <a:spLocks noGrp="1"/>
          </p:cNvSpPr>
          <p:nvPr>
            <p:ph type="sldNum" sz="quarter" idx="10"/>
          </p:nvPr>
        </p:nvSpPr>
        <p:spPr/>
        <p:txBody>
          <a:bodyPr/>
          <a:lstStyle/>
          <a:p>
            <a:fld id="{1909C6DB-3417-B142-8FA5-1A606C3E42C1}" type="slidenum">
              <a:rPr lang="en-US" smtClean="0"/>
              <a:t>8</a:t>
            </a:fld>
            <a:endParaRPr lang="en-US"/>
          </a:p>
        </p:txBody>
      </p:sp>
    </p:spTree>
    <p:extLst>
      <p:ext uri="{BB962C8B-B14F-4D97-AF65-F5344CB8AC3E}">
        <p14:creationId xmlns:p14="http://schemas.microsoft.com/office/powerpoint/2010/main" val="89124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9</a:t>
            </a:fld>
            <a:endParaRPr lang="en-US"/>
          </a:p>
        </p:txBody>
      </p:sp>
    </p:spTree>
    <p:extLst>
      <p:ext uri="{BB962C8B-B14F-4D97-AF65-F5344CB8AC3E}">
        <p14:creationId xmlns:p14="http://schemas.microsoft.com/office/powerpoint/2010/main" val="308211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South Korea’s active engagement in various of international organizations will help </a:t>
            </a:r>
            <a:r>
              <a:rPr lang="en-CA" sz="1200" kern="1200" dirty="0" err="1" smtClean="0">
                <a:solidFill>
                  <a:schemeClr val="tx1"/>
                </a:solidFill>
                <a:effectLst/>
                <a:latin typeface="+mn-lt"/>
                <a:ea typeface="+mn-ea"/>
                <a:cs typeface="+mn-cs"/>
              </a:rPr>
              <a:t>HackerNest’s</a:t>
            </a:r>
            <a:r>
              <a:rPr lang="en-CA" sz="1200" kern="1200" dirty="0" smtClean="0">
                <a:solidFill>
                  <a:schemeClr val="tx1"/>
                </a:solidFill>
                <a:effectLst/>
                <a:latin typeface="+mn-lt"/>
                <a:ea typeface="+mn-ea"/>
                <a:cs typeface="+mn-cs"/>
              </a:rPr>
              <a:t> world expansion. HackerNest should partner with the local offices of those international organizations to gain trust and publicity.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15</a:t>
            </a:fld>
            <a:endParaRPr lang="en-US"/>
          </a:p>
        </p:txBody>
      </p:sp>
    </p:spTree>
    <p:extLst>
      <p:ext uri="{BB962C8B-B14F-4D97-AF65-F5344CB8AC3E}">
        <p14:creationId xmlns:p14="http://schemas.microsoft.com/office/powerpoint/2010/main" val="1521653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President</a:t>
            </a:r>
            <a:r>
              <a:rPr lang="en-US" sz="1200" kern="1200" baseline="0" dirty="0" smtClean="0">
                <a:solidFill>
                  <a:schemeClr val="tx1"/>
                </a:solidFill>
                <a:effectLst/>
                <a:latin typeface="+mn-lt"/>
                <a:ea typeface="+mn-ea"/>
                <a:cs typeface="+mn-cs"/>
              </a:rPr>
              <a:t> Moon </a:t>
            </a:r>
            <a:r>
              <a:rPr lang="en-US" sz="1200" kern="1200" dirty="0" smtClean="0">
                <a:solidFill>
                  <a:schemeClr val="tx1"/>
                </a:solidFill>
                <a:effectLst/>
                <a:latin typeface="+mn-lt"/>
                <a:ea typeface="+mn-ea"/>
                <a:cs typeface="+mn-cs"/>
              </a:rPr>
              <a:t>has promised to reform South Korea’s chaebols. Since chaebols play a huge role in South Korea’s economy, there might be a potential economic growth or decline in the future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16</a:t>
            </a:fld>
            <a:endParaRPr lang="en-US"/>
          </a:p>
        </p:txBody>
      </p:sp>
    </p:spTree>
    <p:extLst>
      <p:ext uri="{BB962C8B-B14F-4D97-AF65-F5344CB8AC3E}">
        <p14:creationId xmlns:p14="http://schemas.microsoft.com/office/powerpoint/2010/main" val="133169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The minimum wage differs greatly depending on occupation. HackerNest needs to hire engineers and high-tech specialists to set up and run hackathons. HackerNest should pay those employees with a yearly salary of anywhere between 30,000 USD to 62,000 USD </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4000 USD to live in Toronto, this employee needs around 4400 USD in</a:t>
            </a:r>
            <a:r>
              <a:rPr lang="en-CA" sz="1200" kern="1200" baseline="0" dirty="0" smtClean="0">
                <a:solidFill>
                  <a:schemeClr val="tx1"/>
                </a:solidFill>
                <a:effectLst/>
                <a:latin typeface="+mn-lt"/>
                <a:ea typeface="+mn-ea"/>
                <a:cs typeface="+mn-cs"/>
              </a:rPr>
              <a:t> Seoul</a:t>
            </a:r>
          </a:p>
          <a:p>
            <a:r>
              <a:rPr lang="en-CA" sz="1200" kern="1200" dirty="0" smtClean="0">
                <a:solidFill>
                  <a:schemeClr val="tx1"/>
                </a:solidFill>
                <a:effectLst/>
                <a:latin typeface="+mn-lt"/>
                <a:ea typeface="+mn-ea"/>
                <a:cs typeface="+mn-cs"/>
              </a:rPr>
              <a:t>should offer members of the executive board with higher salaries. </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HackerNest should try not to exceed the maximum weekly working hours. If exceed, HackerNest should offer incentives to its workers </a:t>
            </a:r>
            <a:endParaRPr lang="en-US" dirty="0"/>
          </a:p>
        </p:txBody>
      </p:sp>
      <p:sp>
        <p:nvSpPr>
          <p:cNvPr id="4" name="Slide Number Placeholder 3"/>
          <p:cNvSpPr>
            <a:spLocks noGrp="1"/>
          </p:cNvSpPr>
          <p:nvPr>
            <p:ph type="sldNum" sz="quarter" idx="10"/>
          </p:nvPr>
        </p:nvSpPr>
        <p:spPr/>
        <p:txBody>
          <a:bodyPr/>
          <a:lstStyle/>
          <a:p>
            <a:fld id="{1909C6DB-3417-B142-8FA5-1A606C3E42C1}" type="slidenum">
              <a:rPr lang="en-US" smtClean="0"/>
              <a:t>17</a:t>
            </a:fld>
            <a:endParaRPr lang="en-US"/>
          </a:p>
        </p:txBody>
      </p:sp>
    </p:spTree>
    <p:extLst>
      <p:ext uri="{BB962C8B-B14F-4D97-AF65-F5344CB8AC3E}">
        <p14:creationId xmlns:p14="http://schemas.microsoft.com/office/powerpoint/2010/main" val="16735127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6/6/17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6/6/17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6/6/17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6/6/17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6/6/17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6/6/17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6/6/17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tiff"/></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35.tiff"/><Relationship Id="rId7"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7"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tiff"/></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png"/><Relationship Id="rId5" Type="http://schemas.openxmlformats.org/officeDocument/2006/relationships/image" Target="../media/image52.jp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7.tiff"/></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1.tiff"/></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66.jpg"/><Relationship Id="rId4" Type="http://schemas.openxmlformats.org/officeDocument/2006/relationships/image" Target="../media/image67.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HackerNEST—From Toronto to Seoul</a:t>
            </a:r>
            <a:endParaRPr lang="en-US" dirty="0"/>
          </a:p>
        </p:txBody>
      </p:sp>
      <p:sp>
        <p:nvSpPr>
          <p:cNvPr id="3" name="Subtitle 2"/>
          <p:cNvSpPr>
            <a:spLocks noGrp="1"/>
          </p:cNvSpPr>
          <p:nvPr>
            <p:ph type="subTitle" idx="1"/>
          </p:nvPr>
        </p:nvSpPr>
        <p:spPr/>
        <p:txBody>
          <a:bodyPr/>
          <a:lstStyle/>
          <a:p>
            <a:r>
              <a:rPr lang="en-US" dirty="0" smtClean="0"/>
              <a:t>By: Vicky Wang</a:t>
            </a:r>
          </a:p>
          <a:p>
            <a:r>
              <a:rPr lang="en-US" dirty="0" smtClean="0"/>
              <a:t>June 7</a:t>
            </a:r>
            <a:r>
              <a:rPr lang="en-US" baseline="30000" dirty="0" smtClean="0"/>
              <a:t>th</a:t>
            </a:r>
            <a:r>
              <a:rPr lang="en-US" dirty="0" smtClean="0"/>
              <a:t>, 2017</a:t>
            </a:r>
            <a:endParaRPr lang="en-US" dirty="0"/>
          </a:p>
        </p:txBody>
      </p:sp>
    </p:spTree>
    <p:extLst>
      <p:ext uri="{BB962C8B-B14F-4D97-AF65-F5344CB8AC3E}">
        <p14:creationId xmlns:p14="http://schemas.microsoft.com/office/powerpoint/2010/main" val="2079853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South KOREA VS. CANADA—</a:t>
            </a:r>
            <a:r>
              <a:rPr lang="en-US" dirty="0" err="1" smtClean="0"/>
              <a:t>gdp</a:t>
            </a:r>
            <a:r>
              <a:rPr lang="en-US" dirty="0"/>
              <a:t>/</a:t>
            </a:r>
            <a:r>
              <a:rPr lang="en-US" dirty="0" smtClean="0"/>
              <a:t>capita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505" y="1995054"/>
            <a:ext cx="6987085" cy="4191000"/>
          </a:xfrm>
        </p:spPr>
      </p:pic>
    </p:spTree>
    <p:extLst>
      <p:ext uri="{BB962C8B-B14F-4D97-AF65-F5344CB8AC3E}">
        <p14:creationId xmlns:p14="http://schemas.microsoft.com/office/powerpoint/2010/main" val="1956904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South KOREA VS. CANADA—</a:t>
            </a:r>
            <a:r>
              <a:rPr lang="en-US" dirty="0" err="1" smtClean="0"/>
              <a:t>gdp</a:t>
            </a:r>
            <a:r>
              <a:rPr lang="en-US" dirty="0"/>
              <a:t> </a:t>
            </a:r>
            <a:r>
              <a:rPr lang="en-US" dirty="0" smtClean="0"/>
              <a:t>GROWTH</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2561" y="2120900"/>
            <a:ext cx="6913227" cy="4051300"/>
          </a:xfrm>
        </p:spPr>
      </p:pic>
    </p:spTree>
    <p:extLst>
      <p:ext uri="{BB962C8B-B14F-4D97-AF65-F5344CB8AC3E}">
        <p14:creationId xmlns:p14="http://schemas.microsoft.com/office/powerpoint/2010/main" val="61460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South KOREA VS. </a:t>
            </a:r>
            <a:r>
              <a:rPr lang="en-US" dirty="0" smtClean="0"/>
              <a:t>CANADA—Inflation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7551" y="2523487"/>
            <a:ext cx="5029200" cy="224245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46" y="2631890"/>
            <a:ext cx="4758238" cy="2025650"/>
          </a:xfrm>
          <a:prstGeom prst="rect">
            <a:avLst/>
          </a:prstGeom>
        </p:spPr>
      </p:pic>
      <p:cxnSp>
        <p:nvCxnSpPr>
          <p:cNvPr id="7" name="Straight Connector 6"/>
          <p:cNvCxnSpPr>
            <a:stCxn id="2" idx="2"/>
          </p:cNvCxnSpPr>
          <p:nvPr/>
        </p:nvCxnSpPr>
        <p:spPr>
          <a:xfrm>
            <a:off x="6099048" y="2093976"/>
            <a:ext cx="0" cy="31014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0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South Korea vs. cANADA—others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042822"/>
              </p:ext>
            </p:extLst>
          </p:nvPr>
        </p:nvGraphicFramePr>
        <p:xfrm>
          <a:off x="1069975" y="2120900"/>
          <a:ext cx="10058400" cy="3017770"/>
        </p:xfrm>
        <a:graphic>
          <a:graphicData uri="http://schemas.openxmlformats.org/drawingml/2006/table">
            <a:tbl>
              <a:tblPr firstRow="1" bandRow="1">
                <a:tableStyleId>{5C22544A-7EE6-4342-B048-85BDC9FD1C3A}</a:tableStyleId>
              </a:tblPr>
              <a:tblGrid>
                <a:gridCol w="3352800"/>
                <a:gridCol w="3352800"/>
                <a:gridCol w="3352800"/>
              </a:tblGrid>
              <a:tr h="603554">
                <a:tc>
                  <a:txBody>
                    <a:bodyPr/>
                    <a:lstStyle/>
                    <a:p>
                      <a:endParaRPr lang="en-US" dirty="0"/>
                    </a:p>
                  </a:txBody>
                  <a:tcPr/>
                </a:tc>
                <a:tc>
                  <a:txBody>
                    <a:bodyPr/>
                    <a:lstStyle/>
                    <a:p>
                      <a:r>
                        <a:rPr lang="en-US" dirty="0" smtClean="0"/>
                        <a:t>South Korea</a:t>
                      </a:r>
                      <a:endParaRPr lang="en-US" dirty="0"/>
                    </a:p>
                  </a:txBody>
                  <a:tcPr/>
                </a:tc>
                <a:tc>
                  <a:txBody>
                    <a:bodyPr/>
                    <a:lstStyle/>
                    <a:p>
                      <a:r>
                        <a:rPr lang="en-US" dirty="0" smtClean="0"/>
                        <a:t>Canada</a:t>
                      </a:r>
                      <a:endParaRPr lang="en-US" dirty="0"/>
                    </a:p>
                  </a:txBody>
                  <a:tcPr/>
                </a:tc>
              </a:tr>
              <a:tr h="603554">
                <a:tc>
                  <a:txBody>
                    <a:bodyPr/>
                    <a:lstStyle/>
                    <a:p>
                      <a:r>
                        <a:rPr lang="en-US" dirty="0" smtClean="0"/>
                        <a:t>Human Development Index</a:t>
                      </a:r>
                      <a:endParaRPr lang="en-US" dirty="0"/>
                    </a:p>
                  </a:txBody>
                  <a:tcPr/>
                </a:tc>
                <a:tc>
                  <a:txBody>
                    <a:bodyPr/>
                    <a:lstStyle/>
                    <a:p>
                      <a:r>
                        <a:rPr lang="en-US" dirty="0" smtClean="0"/>
                        <a:t>0.90</a:t>
                      </a:r>
                      <a:endParaRPr lang="en-US" dirty="0"/>
                    </a:p>
                  </a:txBody>
                  <a:tcPr/>
                </a:tc>
                <a:tc>
                  <a:txBody>
                    <a:bodyPr/>
                    <a:lstStyle/>
                    <a:p>
                      <a:r>
                        <a:rPr lang="en-US" dirty="0" smtClean="0"/>
                        <a:t>0.92</a:t>
                      </a:r>
                      <a:endParaRPr lang="en-US" dirty="0"/>
                    </a:p>
                  </a:txBody>
                  <a:tcPr/>
                </a:tc>
              </a:tr>
              <a:tr h="603554">
                <a:tc>
                  <a:txBody>
                    <a:bodyPr/>
                    <a:lstStyle/>
                    <a:p>
                      <a:r>
                        <a:rPr lang="en-US" dirty="0" smtClean="0"/>
                        <a:t>Life Expectancy</a:t>
                      </a:r>
                      <a:r>
                        <a:rPr lang="en-US" baseline="0" dirty="0" smtClean="0"/>
                        <a:t> </a:t>
                      </a:r>
                      <a:endParaRPr lang="en-US" dirty="0"/>
                    </a:p>
                  </a:txBody>
                  <a:tcPr/>
                </a:tc>
                <a:tc>
                  <a:txBody>
                    <a:bodyPr/>
                    <a:lstStyle/>
                    <a:p>
                      <a:r>
                        <a:rPr lang="en-US" dirty="0" smtClean="0"/>
                        <a:t>82</a:t>
                      </a:r>
                      <a:endParaRPr lang="en-US" dirty="0"/>
                    </a:p>
                  </a:txBody>
                  <a:tcPr/>
                </a:tc>
                <a:tc>
                  <a:txBody>
                    <a:bodyPr/>
                    <a:lstStyle/>
                    <a:p>
                      <a:r>
                        <a:rPr lang="en-US" dirty="0" smtClean="0"/>
                        <a:t>82</a:t>
                      </a:r>
                      <a:endParaRPr lang="en-US" dirty="0"/>
                    </a:p>
                  </a:txBody>
                  <a:tcPr/>
                </a:tc>
              </a:tr>
              <a:tr h="603554">
                <a:tc>
                  <a:txBody>
                    <a:bodyPr/>
                    <a:lstStyle/>
                    <a:p>
                      <a:r>
                        <a:rPr lang="en-US" dirty="0" smtClean="0"/>
                        <a:t>Unemployment</a:t>
                      </a:r>
                      <a:r>
                        <a:rPr lang="en-US" baseline="0" dirty="0" smtClean="0"/>
                        <a:t> Rate</a:t>
                      </a:r>
                      <a:endParaRPr lang="en-US" dirty="0"/>
                    </a:p>
                  </a:txBody>
                  <a:tcPr/>
                </a:tc>
                <a:tc>
                  <a:txBody>
                    <a:bodyPr/>
                    <a:lstStyle/>
                    <a:p>
                      <a:r>
                        <a:rPr lang="en-US" dirty="0" smtClean="0"/>
                        <a:t>3.5%</a:t>
                      </a:r>
                      <a:endParaRPr lang="en-US" dirty="0"/>
                    </a:p>
                  </a:txBody>
                  <a:tcPr/>
                </a:tc>
                <a:tc>
                  <a:txBody>
                    <a:bodyPr/>
                    <a:lstStyle/>
                    <a:p>
                      <a:r>
                        <a:rPr lang="en-US" dirty="0" smtClean="0"/>
                        <a:t>6.9%</a:t>
                      </a:r>
                      <a:endParaRPr lang="en-US" dirty="0"/>
                    </a:p>
                  </a:txBody>
                  <a:tcPr/>
                </a:tc>
              </a:tr>
              <a:tr h="603554">
                <a:tc>
                  <a:txBody>
                    <a:bodyPr/>
                    <a:lstStyle/>
                    <a:p>
                      <a:r>
                        <a:rPr lang="en-US" dirty="0" smtClean="0"/>
                        <a:t>Average Household Income</a:t>
                      </a:r>
                      <a:endParaRPr lang="en-US" dirty="0"/>
                    </a:p>
                  </a:txBody>
                  <a:tcPr/>
                </a:tc>
                <a:tc>
                  <a:txBody>
                    <a:bodyPr/>
                    <a:lstStyle/>
                    <a:p>
                      <a:r>
                        <a:rPr lang="en-US" dirty="0" smtClean="0"/>
                        <a:t>$19,400</a:t>
                      </a:r>
                      <a:endParaRPr lang="en-US" dirty="0"/>
                    </a:p>
                  </a:txBody>
                  <a:tcPr/>
                </a:tc>
                <a:tc>
                  <a:txBody>
                    <a:bodyPr/>
                    <a:lstStyle/>
                    <a:p>
                      <a:r>
                        <a:rPr lang="en-US" dirty="0" smtClean="0"/>
                        <a:t>$76,000</a:t>
                      </a:r>
                      <a:endParaRPr lang="en-US" dirty="0"/>
                    </a:p>
                  </a:txBody>
                  <a:tcPr/>
                </a:tc>
              </a:tr>
            </a:tbl>
          </a:graphicData>
        </a:graphic>
      </p:graphicFrame>
    </p:spTree>
    <p:extLst>
      <p:ext uri="{BB962C8B-B14F-4D97-AF65-F5344CB8AC3E}">
        <p14:creationId xmlns:p14="http://schemas.microsoft.com/office/powerpoint/2010/main" val="3975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foreign direct investment in south Korea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093976"/>
            <a:ext cx="10495875" cy="2702876"/>
          </a:xfrm>
        </p:spPr>
      </p:pic>
    </p:spTree>
    <p:extLst>
      <p:ext uri="{BB962C8B-B14F-4D97-AF65-F5344CB8AC3E}">
        <p14:creationId xmlns:p14="http://schemas.microsoft.com/office/powerpoint/2010/main" val="507643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South Korea’s international relations</a:t>
            </a:r>
            <a:endParaRPr lang="en-US" dirty="0"/>
          </a:p>
        </p:txBody>
      </p:sp>
      <p:sp>
        <p:nvSpPr>
          <p:cNvPr id="3" name="Content Placeholder 2"/>
          <p:cNvSpPr>
            <a:spLocks noGrp="1"/>
          </p:cNvSpPr>
          <p:nvPr>
            <p:ph idx="1"/>
          </p:nvPr>
        </p:nvSpPr>
        <p:spPr>
          <a:xfrm>
            <a:off x="1069848" y="2121408"/>
            <a:ext cx="4446532" cy="4050792"/>
          </a:xfrm>
        </p:spPr>
        <p:txBody>
          <a:bodyPr/>
          <a:lstStyle/>
          <a:p>
            <a:r>
              <a:rPr lang="en-CA" dirty="0"/>
              <a:t>D</a:t>
            </a:r>
            <a:r>
              <a:rPr lang="en-CA" dirty="0" smtClean="0"/>
              <a:t>iplomatic relations </a:t>
            </a:r>
            <a:r>
              <a:rPr lang="en-CA" dirty="0"/>
              <a:t>with 189 </a:t>
            </a:r>
            <a:r>
              <a:rPr lang="en-CA" dirty="0" smtClean="0"/>
              <a:t>countries</a:t>
            </a:r>
          </a:p>
          <a:p>
            <a:r>
              <a:rPr lang="en-CA" dirty="0" smtClean="0"/>
              <a:t>Active member of United Nations, WTO, </a:t>
            </a:r>
            <a:r>
              <a:rPr lang="en-CA" dirty="0"/>
              <a:t>UNESCO, </a:t>
            </a:r>
            <a:r>
              <a:rPr lang="en-CA" dirty="0" smtClean="0"/>
              <a:t>APEC</a:t>
            </a:r>
            <a:r>
              <a:rPr lang="en-US" dirty="0" smtClean="0"/>
              <a:t>, </a:t>
            </a:r>
            <a:r>
              <a:rPr lang="en-CA" dirty="0"/>
              <a:t>Pacific Economic Cooperation </a:t>
            </a:r>
            <a:r>
              <a:rPr lang="en-CA" dirty="0" smtClean="0"/>
              <a:t>Conference, and </a:t>
            </a:r>
            <a:r>
              <a:rPr lang="en-US" dirty="0" smtClean="0"/>
              <a:t>the G20</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4043292"/>
            <a:ext cx="3716312" cy="279014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924" y="1465589"/>
            <a:ext cx="6410965" cy="2901967"/>
          </a:xfrm>
          <a:prstGeom prst="rect">
            <a:avLst/>
          </a:prstGeom>
        </p:spPr>
      </p:pic>
    </p:spTree>
    <p:extLst>
      <p:ext uri="{BB962C8B-B14F-4D97-AF65-F5344CB8AC3E}">
        <p14:creationId xmlns:p14="http://schemas.microsoft.com/office/powerpoint/2010/main" val="1500209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issues</a:t>
            </a:r>
            <a:endParaRPr lang="en-US" dirty="0"/>
          </a:p>
        </p:txBody>
      </p:sp>
      <p:sp>
        <p:nvSpPr>
          <p:cNvPr id="3" name="Content Placeholder 2"/>
          <p:cNvSpPr>
            <a:spLocks noGrp="1"/>
          </p:cNvSpPr>
          <p:nvPr>
            <p:ph idx="1"/>
          </p:nvPr>
        </p:nvSpPr>
        <p:spPr/>
        <p:txBody>
          <a:bodyPr/>
          <a:lstStyle/>
          <a:p>
            <a:r>
              <a:rPr lang="en-CA" dirty="0" smtClean="0"/>
              <a:t>Presidential Scandal</a:t>
            </a:r>
          </a:p>
          <a:p>
            <a:r>
              <a:rPr lang="en-CA" dirty="0" smtClean="0"/>
              <a:t>Re-election of president</a:t>
            </a:r>
          </a:p>
          <a:p>
            <a:r>
              <a:rPr lang="en-CA" dirty="0"/>
              <a:t>A</a:t>
            </a:r>
            <a:r>
              <a:rPr lang="en-CA" dirty="0" smtClean="0"/>
              <a:t>ging population</a:t>
            </a:r>
          </a:p>
          <a:p>
            <a:r>
              <a:rPr lang="en-CA" dirty="0"/>
              <a:t>D</a:t>
            </a:r>
            <a:r>
              <a:rPr lang="en-CA" dirty="0" smtClean="0"/>
              <a:t>ominance </a:t>
            </a:r>
            <a:r>
              <a:rPr lang="en-CA" dirty="0"/>
              <a:t>of </a:t>
            </a:r>
            <a:r>
              <a:rPr lang="en-CA" dirty="0" smtClean="0"/>
              <a:t>chaebols</a:t>
            </a:r>
          </a:p>
          <a:p>
            <a:r>
              <a:rPr lang="en-CA" dirty="0"/>
              <a:t>H</a:t>
            </a:r>
            <a:r>
              <a:rPr lang="en-CA" dirty="0" smtClean="0"/>
              <a:t>eavy </a:t>
            </a:r>
            <a:r>
              <a:rPr lang="en-CA" dirty="0"/>
              <a:t>reliance on </a:t>
            </a:r>
            <a:r>
              <a:rPr lang="en-CA" dirty="0" smtClean="0"/>
              <a:t>exports</a:t>
            </a:r>
          </a:p>
          <a:p>
            <a:r>
              <a:rPr lang="en-CA" dirty="0" smtClean="0"/>
              <a:t>Samsung leader’s arrestment</a:t>
            </a:r>
          </a:p>
          <a:p>
            <a:endParaRPr lang="en-CA" dirty="0" smtClean="0"/>
          </a:p>
          <a:p>
            <a:endParaRPr lang="en-US" dirty="0"/>
          </a:p>
        </p:txBody>
      </p:sp>
      <p:pic>
        <p:nvPicPr>
          <p:cNvPr id="4" name="Picture 3"/>
          <p:cNvPicPr>
            <a:picLocks noChangeAspect="1"/>
          </p:cNvPicPr>
          <p:nvPr/>
        </p:nvPicPr>
        <p:blipFill>
          <a:blip r:embed="rId3"/>
          <a:stretch>
            <a:fillRect/>
          </a:stretch>
        </p:blipFill>
        <p:spPr>
          <a:xfrm>
            <a:off x="5678490" y="2093976"/>
            <a:ext cx="5449758" cy="3065489"/>
          </a:xfrm>
          <a:prstGeom prst="rect">
            <a:avLst/>
          </a:prstGeom>
        </p:spPr>
      </p:pic>
    </p:spTree>
    <p:extLst>
      <p:ext uri="{BB962C8B-B14F-4D97-AF65-F5344CB8AC3E}">
        <p14:creationId xmlns:p14="http://schemas.microsoft.com/office/powerpoint/2010/main" val="934290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employment in South Korea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1913" y="2064159"/>
            <a:ext cx="3413495" cy="3451529"/>
          </a:xfrm>
        </p:spPr>
      </p:pic>
      <p:sp>
        <p:nvSpPr>
          <p:cNvPr id="5" name="TextBox 4"/>
          <p:cNvSpPr txBox="1"/>
          <p:nvPr/>
        </p:nvSpPr>
        <p:spPr>
          <a:xfrm>
            <a:off x="1214203" y="2093976"/>
            <a:ext cx="5216577" cy="1200329"/>
          </a:xfrm>
          <a:prstGeom prst="rect">
            <a:avLst/>
          </a:prstGeom>
          <a:noFill/>
        </p:spPr>
        <p:txBody>
          <a:bodyPr wrap="square" rtlCol="0">
            <a:spAutoFit/>
          </a:bodyPr>
          <a:lstStyle/>
          <a:p>
            <a:pPr marL="285750" indent="-285750">
              <a:buFontTx/>
              <a:buChar char="-"/>
            </a:pPr>
            <a:r>
              <a:rPr lang="en-US" dirty="0" smtClean="0"/>
              <a:t>Labor Force: 25. 77 Million</a:t>
            </a:r>
          </a:p>
          <a:p>
            <a:pPr marL="285750" indent="-285750">
              <a:buFontTx/>
              <a:buChar char="-"/>
            </a:pPr>
            <a:r>
              <a:rPr lang="en-US" dirty="0" smtClean="0"/>
              <a:t>Minimum Wage: 5.72 USD</a:t>
            </a:r>
          </a:p>
          <a:p>
            <a:pPr marL="285750" indent="-285750">
              <a:buFontTx/>
              <a:buChar char="-"/>
            </a:pPr>
            <a:r>
              <a:rPr lang="en-US" dirty="0" smtClean="0"/>
              <a:t>Higher living index than Toronto</a:t>
            </a:r>
          </a:p>
          <a:p>
            <a:pPr marL="285750" indent="-285750">
              <a:buFontTx/>
              <a:buChar char="-"/>
            </a:pPr>
            <a:r>
              <a:rPr lang="en-US" dirty="0" smtClean="0"/>
              <a:t>Max hour: 40</a:t>
            </a:r>
            <a:r>
              <a:rPr lang="en-US" dirty="0"/>
              <a:t> </a:t>
            </a:r>
            <a:r>
              <a:rPr lang="en-US" dirty="0" smtClean="0"/>
              <a:t>+ 12</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48" y="3216989"/>
            <a:ext cx="7226300" cy="2298700"/>
          </a:xfrm>
          <a:prstGeom prst="rect">
            <a:avLst/>
          </a:prstGeom>
        </p:spPr>
      </p:pic>
    </p:spTree>
    <p:extLst>
      <p:ext uri="{BB962C8B-B14F-4D97-AF65-F5344CB8AC3E}">
        <p14:creationId xmlns:p14="http://schemas.microsoft.com/office/powerpoint/2010/main" val="7471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Holidays in South Korea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2885" y="1665748"/>
            <a:ext cx="5892325" cy="4966743"/>
          </a:xfrm>
        </p:spPr>
      </p:pic>
    </p:spTree>
    <p:extLst>
      <p:ext uri="{BB962C8B-B14F-4D97-AF65-F5344CB8AC3E}">
        <p14:creationId xmlns:p14="http://schemas.microsoft.com/office/powerpoint/2010/main" val="1065006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Labor laws in south korea</a:t>
            </a:r>
            <a:endParaRPr lang="en-US" dirty="0"/>
          </a:p>
        </p:txBody>
      </p:sp>
      <p:sp>
        <p:nvSpPr>
          <p:cNvPr id="3" name="Content Placeholder 2"/>
          <p:cNvSpPr>
            <a:spLocks noGrp="1"/>
          </p:cNvSpPr>
          <p:nvPr>
            <p:ph idx="1"/>
          </p:nvPr>
        </p:nvSpPr>
        <p:spPr/>
        <p:txBody>
          <a:bodyPr/>
          <a:lstStyle/>
          <a:p>
            <a:r>
              <a:rPr lang="en-CA" dirty="0"/>
              <a:t>Act on the Protection of Dispatched </a:t>
            </a:r>
            <a:r>
              <a:rPr lang="en-CA" dirty="0" smtClean="0"/>
              <a:t>Worker</a:t>
            </a:r>
            <a:endParaRPr lang="en-US" dirty="0"/>
          </a:p>
          <a:p>
            <a:r>
              <a:rPr lang="en-CA" dirty="0" smtClean="0"/>
              <a:t>Child </a:t>
            </a:r>
            <a:r>
              <a:rPr lang="en-CA" dirty="0"/>
              <a:t>Labor </a:t>
            </a:r>
            <a:r>
              <a:rPr lang="en-CA" dirty="0" smtClean="0"/>
              <a:t>Law</a:t>
            </a:r>
          </a:p>
          <a:p>
            <a:r>
              <a:rPr lang="en-CA" dirty="0" smtClean="0"/>
              <a:t>Workers subscribe </a:t>
            </a:r>
            <a:r>
              <a:rPr lang="en-CA" dirty="0"/>
              <a:t>to Industrial Accident Insurance against work-related accident, the Health Insurance, the Employment Insurance, the Retirement pension, and the National Pension </a:t>
            </a:r>
            <a:r>
              <a:rPr lang="en-CA" dirty="0" smtClean="0"/>
              <a:t>Plans</a:t>
            </a:r>
          </a:p>
          <a:p>
            <a:r>
              <a:rPr lang="en-US" dirty="0"/>
              <a:t>Korea Occupational Safety and Health </a:t>
            </a:r>
            <a:r>
              <a:rPr lang="en-US" dirty="0" smtClean="0"/>
              <a:t>Agency</a:t>
            </a:r>
          </a:p>
          <a:p>
            <a:r>
              <a:rPr lang="en-US" dirty="0" smtClean="0"/>
              <a:t>Occupational </a:t>
            </a:r>
            <a:r>
              <a:rPr lang="en-US" dirty="0"/>
              <a:t>Safety and Health </a:t>
            </a:r>
            <a:r>
              <a:rPr lang="en-US" dirty="0" smtClean="0"/>
              <a:t>Act</a:t>
            </a:r>
          </a:p>
          <a:p>
            <a:r>
              <a:rPr lang="en-US" dirty="0" smtClean="0"/>
              <a:t>Equal Employment Act</a:t>
            </a:r>
            <a:endParaRPr lang="en-US" dirty="0"/>
          </a:p>
        </p:txBody>
      </p:sp>
    </p:spTree>
    <p:extLst>
      <p:ext uri="{BB962C8B-B14F-4D97-AF65-F5344CB8AC3E}">
        <p14:creationId xmlns:p14="http://schemas.microsoft.com/office/powerpoint/2010/main" val="70257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Hackernest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0980" y="1879733"/>
            <a:ext cx="4167268" cy="958470"/>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966" y="3471015"/>
            <a:ext cx="3767282" cy="3130406"/>
          </a:xfrm>
          <a:prstGeom prst="rect">
            <a:avLst/>
          </a:prstGeom>
        </p:spPr>
      </p:pic>
      <p:sp>
        <p:nvSpPr>
          <p:cNvPr id="12" name="TextBox 11"/>
          <p:cNvSpPr txBox="1"/>
          <p:nvPr/>
        </p:nvSpPr>
        <p:spPr>
          <a:xfrm>
            <a:off x="1069848" y="1879733"/>
            <a:ext cx="5070764" cy="2492990"/>
          </a:xfrm>
          <a:prstGeom prst="rect">
            <a:avLst/>
          </a:prstGeom>
          <a:noFill/>
        </p:spPr>
        <p:txBody>
          <a:bodyPr wrap="square" rtlCol="0">
            <a:spAutoFit/>
          </a:bodyPr>
          <a:lstStyle/>
          <a:p>
            <a:pPr marL="285750" indent="-285750">
              <a:buFontTx/>
              <a:buChar char="-"/>
            </a:pPr>
            <a:r>
              <a:rPr lang="en-US" sz="2000" dirty="0" smtClean="0"/>
              <a:t>Based in Toronto</a:t>
            </a:r>
          </a:p>
          <a:p>
            <a:pPr marL="285750" indent="-285750">
              <a:buFontTx/>
              <a:buChar char="-"/>
            </a:pPr>
            <a:r>
              <a:rPr lang="en-US" sz="2000" dirty="0" smtClean="0"/>
              <a:t>Founded on January 11, 2011</a:t>
            </a:r>
          </a:p>
          <a:p>
            <a:pPr marL="285750" indent="-285750">
              <a:buFontTx/>
              <a:buChar char="-"/>
            </a:pPr>
            <a:r>
              <a:rPr lang="en-US" sz="2000" dirty="0" smtClean="0"/>
              <a:t>Founded by 3 individuals with the goal of getting more people into technology</a:t>
            </a:r>
          </a:p>
          <a:p>
            <a:pPr marL="285750" indent="-285750">
              <a:buFontTx/>
              <a:buChar char="-"/>
            </a:pPr>
            <a:r>
              <a:rPr lang="en-US" sz="2000" dirty="0" smtClean="0"/>
              <a:t>Now is a crown corporation</a:t>
            </a:r>
          </a:p>
          <a:p>
            <a:pPr marL="285750" indent="-285750">
              <a:buFontTx/>
              <a:buChar char="-"/>
            </a:pPr>
            <a:r>
              <a:rPr lang="en-US" sz="2000" dirty="0" smtClean="0"/>
              <a:t>50 employees</a:t>
            </a:r>
          </a:p>
          <a:p>
            <a:pPr marL="285750" indent="-285750">
              <a:buFontTx/>
              <a:buChar char="-"/>
            </a:pPr>
            <a:endParaRPr lang="en-US" dirty="0" smtClean="0"/>
          </a:p>
          <a:p>
            <a:pPr marL="285750" indent="-285750">
              <a:buFontTx/>
              <a:buChar char="-"/>
            </a:pP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48" y="3862171"/>
            <a:ext cx="5640780" cy="2867299"/>
          </a:xfrm>
          <a:prstGeom prst="rect">
            <a:avLst/>
          </a:prstGeom>
        </p:spPr>
      </p:pic>
    </p:spTree>
    <p:extLst>
      <p:ext uri="{BB962C8B-B14F-4D97-AF65-F5344CB8AC3E}">
        <p14:creationId xmlns:p14="http://schemas.microsoft.com/office/powerpoint/2010/main" val="1740933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 in south Korea</a:t>
            </a:r>
            <a:endParaRPr lang="en-US" dirty="0"/>
          </a:p>
        </p:txBody>
      </p:sp>
      <p:sp>
        <p:nvSpPr>
          <p:cNvPr id="3" name="Content Placeholder 2"/>
          <p:cNvSpPr>
            <a:spLocks noGrp="1"/>
          </p:cNvSpPr>
          <p:nvPr>
            <p:ph idx="1"/>
          </p:nvPr>
        </p:nvSpPr>
        <p:spPr/>
        <p:txBody>
          <a:bodyPr/>
          <a:lstStyle/>
          <a:p>
            <a:r>
              <a:rPr lang="en-US" dirty="0" smtClean="0"/>
              <a:t>Standard Corporate Income Tax</a:t>
            </a:r>
          </a:p>
          <a:p>
            <a:r>
              <a:rPr lang="en-US" dirty="0" smtClean="0"/>
              <a:t>Taxed on Korean-sourced income</a:t>
            </a:r>
          </a:p>
          <a:p>
            <a:r>
              <a:rPr lang="en-US" dirty="0" smtClean="0"/>
              <a:t>Taxation on capital gains</a:t>
            </a:r>
          </a:p>
          <a:p>
            <a:r>
              <a:rPr lang="en-US" dirty="0" smtClean="0"/>
              <a:t>Double taxation treaty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3834933"/>
            <a:ext cx="10058400" cy="2364699"/>
          </a:xfrm>
          <a:prstGeom prst="rect">
            <a:avLst/>
          </a:prstGeom>
        </p:spPr>
      </p:pic>
      <p:sp>
        <p:nvSpPr>
          <p:cNvPr id="5" name="Frame 4"/>
          <p:cNvSpPr/>
          <p:nvPr/>
        </p:nvSpPr>
        <p:spPr>
          <a:xfrm>
            <a:off x="1069848" y="4302177"/>
            <a:ext cx="9932932" cy="8394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69398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South korea?</a:t>
            </a:r>
            <a:endParaRPr lang="en-US" dirty="0"/>
          </a:p>
        </p:txBody>
      </p:sp>
      <p:sp>
        <p:nvSpPr>
          <p:cNvPr id="3" name="Content Placeholder 2"/>
          <p:cNvSpPr>
            <a:spLocks noGrp="1"/>
          </p:cNvSpPr>
          <p:nvPr>
            <p:ph idx="1"/>
          </p:nvPr>
        </p:nvSpPr>
        <p:spPr>
          <a:xfrm>
            <a:off x="1069848" y="2121408"/>
            <a:ext cx="10058400" cy="4050792"/>
          </a:xfrm>
        </p:spPr>
        <p:txBody>
          <a:bodyPr/>
          <a:lstStyle/>
          <a:p>
            <a:r>
              <a:rPr lang="en-CA" dirty="0"/>
              <a:t>Canada-Korea Free Trade Agreement </a:t>
            </a:r>
            <a:r>
              <a:rPr lang="en-CA" dirty="0" smtClean="0"/>
              <a:t> (CKFTA)</a:t>
            </a:r>
            <a:endParaRPr lang="en-CA" dirty="0"/>
          </a:p>
          <a:p>
            <a:r>
              <a:rPr lang="en-CA" dirty="0"/>
              <a:t>S</a:t>
            </a:r>
            <a:r>
              <a:rPr lang="en-CA" dirty="0" smtClean="0"/>
              <a:t>pecialization </a:t>
            </a:r>
            <a:r>
              <a:rPr lang="en-CA" dirty="0"/>
              <a:t>in new information and communication technology</a:t>
            </a:r>
            <a:r>
              <a:rPr lang="en-US" dirty="0"/>
              <a:t> </a:t>
            </a:r>
            <a:endParaRPr lang="en-US" dirty="0" smtClean="0"/>
          </a:p>
          <a:p>
            <a:r>
              <a:rPr lang="en-US" dirty="0" smtClean="0"/>
              <a:t>Well-educated labor force</a:t>
            </a:r>
          </a:p>
          <a:p>
            <a:r>
              <a:rPr lang="en-CA" dirty="0"/>
              <a:t>G</a:t>
            </a:r>
            <a:r>
              <a:rPr lang="en-CA" dirty="0" smtClean="0"/>
              <a:t>overnment </a:t>
            </a:r>
            <a:r>
              <a:rPr lang="en-CA" dirty="0"/>
              <a:t>offers </a:t>
            </a:r>
            <a:r>
              <a:rPr lang="en-CA" dirty="0" smtClean="0"/>
              <a:t>FDI </a:t>
            </a:r>
            <a:r>
              <a:rPr lang="en-CA" dirty="0"/>
              <a:t>support such as </a:t>
            </a:r>
            <a:r>
              <a:rPr lang="en-CA" dirty="0" smtClean="0"/>
              <a:t>tax reduction and </a:t>
            </a:r>
            <a:r>
              <a:rPr lang="en-CA" dirty="0"/>
              <a:t>cash grants </a:t>
            </a:r>
            <a:endParaRPr lang="en-CA" dirty="0" smtClean="0"/>
          </a:p>
          <a:p>
            <a:r>
              <a:rPr lang="en-CA" dirty="0" smtClean="0"/>
              <a:t>A </a:t>
            </a:r>
            <a:r>
              <a:rPr lang="en-CA" dirty="0"/>
              <a:t>gateway for HackerNest to expand to other cities in the dynamic Asia-Pacific region</a:t>
            </a:r>
            <a:r>
              <a:rPr lang="en-US" dirty="0"/>
              <a:t> </a:t>
            </a:r>
          </a:p>
        </p:txBody>
      </p:sp>
      <p:pic>
        <p:nvPicPr>
          <p:cNvPr id="4" name="Picture 3"/>
          <p:cNvPicPr>
            <a:picLocks noChangeAspect="1"/>
          </p:cNvPicPr>
          <p:nvPr/>
        </p:nvPicPr>
        <p:blipFill>
          <a:blip r:embed="rId3"/>
          <a:stretch>
            <a:fillRect/>
          </a:stretch>
        </p:blipFill>
        <p:spPr>
          <a:xfrm>
            <a:off x="5484451" y="4146804"/>
            <a:ext cx="5211789" cy="2001212"/>
          </a:xfrm>
          <a:prstGeom prst="rect">
            <a:avLst/>
          </a:prstGeom>
        </p:spPr>
      </p:pic>
    </p:spTree>
    <p:extLst>
      <p:ext uri="{BB962C8B-B14F-4D97-AF65-F5344CB8AC3E}">
        <p14:creationId xmlns:p14="http://schemas.microsoft.com/office/powerpoint/2010/main" val="1271357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Seoul</a:t>
            </a:r>
            <a:endParaRPr lang="en-US" dirty="0"/>
          </a:p>
        </p:txBody>
      </p:sp>
      <p:sp>
        <p:nvSpPr>
          <p:cNvPr id="5" name="Content Placeholder 4"/>
          <p:cNvSpPr>
            <a:spLocks noGrp="1"/>
          </p:cNvSpPr>
          <p:nvPr>
            <p:ph idx="1"/>
          </p:nvPr>
        </p:nvSpPr>
        <p:spPr>
          <a:xfrm>
            <a:off x="1069848" y="2121408"/>
            <a:ext cx="6053595" cy="4050792"/>
          </a:xfrm>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Capital</a:t>
            </a:r>
          </a:p>
          <a:p>
            <a:pPr marR="0" lvl="0" defTabSz="914400" eaLnBrk="1" fontAlgn="auto" latinLnBrk="0" hangingPunct="1">
              <a:lnSpc>
                <a:spcPct val="100000"/>
              </a:lnSpc>
              <a:spcBef>
                <a:spcPts val="0"/>
              </a:spcBef>
              <a:spcAft>
                <a:spcPts val="0"/>
              </a:spcAft>
              <a:buClrTx/>
              <a:buSzTx/>
              <a:buFontTx/>
              <a:buChar char="-"/>
              <a:tabLst/>
              <a:defRPr/>
            </a:pPr>
            <a:r>
              <a:rPr lang="en-US" dirty="0" smtClean="0"/>
              <a:t>Political, economic, cultural, and educational center</a:t>
            </a:r>
          </a:p>
          <a:p>
            <a:pPr marR="0" lvl="0" defTabSz="914400" eaLnBrk="1" fontAlgn="auto" latinLnBrk="0" hangingPunct="1">
              <a:lnSpc>
                <a:spcPct val="100000"/>
              </a:lnSpc>
              <a:spcBef>
                <a:spcPts val="0"/>
              </a:spcBef>
              <a:spcAft>
                <a:spcPts val="0"/>
              </a:spcAft>
              <a:buClrTx/>
              <a:buSzTx/>
              <a:buFontTx/>
              <a:buChar char="-"/>
              <a:tabLst/>
              <a:defRPr/>
            </a:pPr>
            <a:r>
              <a:rPr lang="en-US" dirty="0" smtClean="0"/>
              <a:t>Locates on the Han River</a:t>
            </a:r>
          </a:p>
          <a:p>
            <a:pPr marR="0" lvl="0" defTabSz="914400" eaLnBrk="1" fontAlgn="auto" latinLnBrk="0" hangingPunct="1">
              <a:lnSpc>
                <a:spcPct val="100000"/>
              </a:lnSpc>
              <a:spcBef>
                <a:spcPts val="0"/>
              </a:spcBef>
              <a:spcAft>
                <a:spcPts val="0"/>
              </a:spcAft>
              <a:buClrTx/>
              <a:buSzTx/>
              <a:buFontTx/>
              <a:buChar char="-"/>
              <a:tabLst/>
              <a:defRPr/>
            </a:pPr>
            <a:r>
              <a:rPr lang="en-US" dirty="0" smtClean="0"/>
              <a:t>Northwest</a:t>
            </a:r>
          </a:p>
          <a:p>
            <a:pPr marR="0" lvl="0" defTabSz="914400" eaLnBrk="1" fontAlgn="auto" latinLnBrk="0" hangingPunct="1">
              <a:lnSpc>
                <a:spcPct val="100000"/>
              </a:lnSpc>
              <a:spcBef>
                <a:spcPts val="0"/>
              </a:spcBef>
              <a:spcAft>
                <a:spcPts val="0"/>
              </a:spcAft>
              <a:buClrTx/>
              <a:buSzTx/>
              <a:buFontTx/>
              <a:buChar char="-"/>
              <a:tabLst/>
              <a:defRPr/>
            </a:pPr>
            <a:r>
              <a:rPr lang="en-US" dirty="0" smtClean="0"/>
              <a:t>Population:10.29 million</a:t>
            </a:r>
          </a:p>
          <a:p>
            <a:pPr marR="0" lvl="0" defTabSz="914400" eaLnBrk="1" fontAlgn="auto" latinLnBrk="0" hangingPunct="1">
              <a:lnSpc>
                <a:spcPct val="100000"/>
              </a:lnSpc>
              <a:spcBef>
                <a:spcPts val="0"/>
              </a:spcBef>
              <a:spcAft>
                <a:spcPts val="0"/>
              </a:spcAft>
              <a:buClrTx/>
              <a:buSzTx/>
              <a:buFontTx/>
              <a:buChar char="-"/>
              <a:tabLst/>
              <a:defRPr/>
            </a:pPr>
            <a:r>
              <a:rPr lang="en-US" dirty="0" smtClean="0"/>
              <a:t>Technology hub</a:t>
            </a:r>
          </a:p>
          <a:p>
            <a:pPr marR="0" lvl="0" defTabSz="914400" eaLnBrk="1" fontAlgn="auto" latinLnBrk="0" hangingPunct="1">
              <a:lnSpc>
                <a:spcPct val="100000"/>
              </a:lnSpc>
              <a:spcBef>
                <a:spcPts val="0"/>
              </a:spcBef>
              <a:spcAft>
                <a:spcPts val="0"/>
              </a:spcAft>
              <a:buClrTx/>
              <a:buSzTx/>
              <a:buFontTx/>
              <a:buChar char="-"/>
              <a:tabLst/>
              <a:defRPr/>
            </a:pPr>
            <a:endParaRPr lang="en-US" dirty="0"/>
          </a:p>
        </p:txBody>
      </p:sp>
      <p:pic>
        <p:nvPicPr>
          <p:cNvPr id="7" name="Picture 6"/>
          <p:cNvPicPr>
            <a:picLocks noChangeAspect="1"/>
          </p:cNvPicPr>
          <p:nvPr/>
        </p:nvPicPr>
        <p:blipFill rotWithShape="1">
          <a:blip r:embed="rId3"/>
          <a:srcRect r="16993"/>
          <a:stretch/>
        </p:blipFill>
        <p:spPr>
          <a:xfrm>
            <a:off x="7593394" y="831"/>
            <a:ext cx="3936898" cy="3557158"/>
          </a:xfrm>
          <a:prstGeom prst="rect">
            <a:avLst/>
          </a:prstGeom>
        </p:spPr>
      </p:pic>
      <p:pic>
        <p:nvPicPr>
          <p:cNvPr id="8" name="Picture 7"/>
          <p:cNvPicPr>
            <a:picLocks noChangeAspect="1"/>
          </p:cNvPicPr>
          <p:nvPr/>
        </p:nvPicPr>
        <p:blipFill>
          <a:blip r:embed="rId4"/>
          <a:stretch>
            <a:fillRect/>
          </a:stretch>
        </p:blipFill>
        <p:spPr>
          <a:xfrm>
            <a:off x="7123443" y="3459480"/>
            <a:ext cx="4876800" cy="3246120"/>
          </a:xfrm>
          <a:prstGeom prst="rect">
            <a:avLst/>
          </a:prstGeom>
        </p:spPr>
      </p:pic>
      <p:pic>
        <p:nvPicPr>
          <p:cNvPr id="9" name="Picture 8"/>
          <p:cNvPicPr>
            <a:picLocks noChangeAspect="1"/>
          </p:cNvPicPr>
          <p:nvPr/>
        </p:nvPicPr>
        <p:blipFill>
          <a:blip r:embed="rId5"/>
          <a:stretch>
            <a:fillRect/>
          </a:stretch>
        </p:blipFill>
        <p:spPr>
          <a:xfrm>
            <a:off x="210570" y="4381621"/>
            <a:ext cx="3462879" cy="1818011"/>
          </a:xfrm>
          <a:prstGeom prst="rect">
            <a:avLst/>
          </a:prstGeom>
        </p:spPr>
      </p:pic>
      <p:pic>
        <p:nvPicPr>
          <p:cNvPr id="10" name="Picture 9"/>
          <p:cNvPicPr>
            <a:picLocks noChangeAspect="1"/>
          </p:cNvPicPr>
          <p:nvPr/>
        </p:nvPicPr>
        <p:blipFill>
          <a:blip r:embed="rId6"/>
          <a:stretch>
            <a:fillRect/>
          </a:stretch>
        </p:blipFill>
        <p:spPr>
          <a:xfrm>
            <a:off x="2973658" y="4357762"/>
            <a:ext cx="1865727" cy="1865727"/>
          </a:xfrm>
          <a:prstGeom prst="rect">
            <a:avLst/>
          </a:prstGeom>
        </p:spPr>
      </p:pic>
      <p:pic>
        <p:nvPicPr>
          <p:cNvPr id="11" name="Picture 10"/>
          <p:cNvPicPr>
            <a:picLocks noChangeAspect="1"/>
          </p:cNvPicPr>
          <p:nvPr/>
        </p:nvPicPr>
        <p:blipFill>
          <a:blip r:embed="rId7"/>
          <a:stretch>
            <a:fillRect/>
          </a:stretch>
        </p:blipFill>
        <p:spPr>
          <a:xfrm>
            <a:off x="4839385" y="4439716"/>
            <a:ext cx="2003168" cy="1783773"/>
          </a:xfrm>
          <a:prstGeom prst="rect">
            <a:avLst/>
          </a:prstGeom>
        </p:spPr>
      </p:pic>
    </p:spTree>
    <p:extLst>
      <p:ext uri="{BB962C8B-B14F-4D97-AF65-F5344CB8AC3E}">
        <p14:creationId xmlns:p14="http://schemas.microsoft.com/office/powerpoint/2010/main" val="199718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HackerNEST Office</a:t>
            </a:r>
            <a:endParaRPr lang="en-US" dirty="0"/>
          </a:p>
        </p:txBody>
      </p:sp>
      <p:pic>
        <p:nvPicPr>
          <p:cNvPr id="4" name="Content Placeholder 3" descr="../../../Appendix%20F/10767738.jp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9848" y="2205832"/>
            <a:ext cx="4351904" cy="3100097"/>
          </a:xfrm>
          <a:prstGeom prst="rect">
            <a:avLst/>
          </a:prstGeom>
          <a:noFill/>
          <a:ln>
            <a:noFill/>
          </a:ln>
        </p:spPr>
      </p:pic>
      <p:pic>
        <p:nvPicPr>
          <p:cNvPr id="5" name="Picture 4" descr="../../../Appendix%20F/Screen%20Shot%202017-06-01%20at%206.56.38%20AM.png"/>
          <p:cNvPicPr/>
          <p:nvPr/>
        </p:nvPicPr>
        <p:blipFill>
          <a:blip r:embed="rId4">
            <a:extLst>
              <a:ext uri="{28A0092B-C50C-407E-A947-70E740481C1C}">
                <a14:useLocalDpi xmlns:a14="http://schemas.microsoft.com/office/drawing/2010/main" val="0"/>
              </a:ext>
            </a:extLst>
          </a:blip>
          <a:srcRect/>
          <a:stretch>
            <a:fillRect/>
          </a:stretch>
        </p:blipFill>
        <p:spPr bwMode="auto">
          <a:xfrm>
            <a:off x="5894101" y="2205833"/>
            <a:ext cx="5706496" cy="3100097"/>
          </a:xfrm>
          <a:prstGeom prst="rect">
            <a:avLst/>
          </a:prstGeom>
          <a:noFill/>
          <a:ln>
            <a:noFill/>
          </a:ln>
        </p:spPr>
      </p:pic>
    </p:spTree>
    <p:extLst>
      <p:ext uri="{BB962C8B-B14F-4D97-AF65-F5344CB8AC3E}">
        <p14:creationId xmlns:p14="http://schemas.microsoft.com/office/powerpoint/2010/main" val="448603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Hackernest OFFICE</a:t>
            </a:r>
            <a:endParaRPr lang="en-US" dirty="0"/>
          </a:p>
        </p:txBody>
      </p:sp>
      <p:pic>
        <p:nvPicPr>
          <p:cNvPr id="4" name="Content Placeholder 3" descr="../../../Appendix%20F/25356-183845.jpg"/>
          <p:cNvPicPr>
            <a:picLocks noGrp="1"/>
          </p:cNvPicPr>
          <p:nvPr>
            <p:ph idx="1"/>
          </p:nvPr>
        </p:nvPicPr>
        <p:blipFill rotWithShape="1">
          <a:blip r:embed="rId3">
            <a:extLst>
              <a:ext uri="{28A0092B-C50C-407E-A947-70E740481C1C}">
                <a14:useLocalDpi xmlns:a14="http://schemas.microsoft.com/office/drawing/2010/main" val="0"/>
              </a:ext>
            </a:extLst>
          </a:blip>
          <a:srcRect b="9804"/>
          <a:stretch/>
        </p:blipFill>
        <p:spPr bwMode="auto">
          <a:xfrm>
            <a:off x="4744826" y="1805051"/>
            <a:ext cx="2993157" cy="4051300"/>
          </a:xfrm>
          <a:prstGeom prst="rect">
            <a:avLst/>
          </a:prstGeom>
          <a:noFill/>
          <a:ln>
            <a:noFill/>
          </a:ln>
          <a:extLst>
            <a:ext uri="{53640926-AAD7-44D8-BBD7-CCE9431645EC}">
              <a14:shadowObscured xmlns:a14="http://schemas.microsoft.com/office/drawing/2010/main"/>
            </a:ext>
          </a:extLst>
        </p:spPr>
      </p:pic>
      <p:pic>
        <p:nvPicPr>
          <p:cNvPr id="5" name="Picture 4" descr="../../../Appendix%20F/25356-183849.jpg"/>
          <p:cNvPicPr/>
          <p:nvPr/>
        </p:nvPicPr>
        <p:blipFill>
          <a:blip r:embed="rId4">
            <a:extLst>
              <a:ext uri="{28A0092B-C50C-407E-A947-70E740481C1C}">
                <a14:useLocalDpi xmlns:a14="http://schemas.microsoft.com/office/drawing/2010/main" val="0"/>
              </a:ext>
            </a:extLst>
          </a:blip>
          <a:srcRect/>
          <a:stretch>
            <a:fillRect/>
          </a:stretch>
        </p:blipFill>
        <p:spPr bwMode="auto">
          <a:xfrm>
            <a:off x="805550" y="1805051"/>
            <a:ext cx="3530864" cy="2259965"/>
          </a:xfrm>
          <a:prstGeom prst="rect">
            <a:avLst/>
          </a:prstGeom>
          <a:noFill/>
          <a:ln>
            <a:noFill/>
          </a:ln>
        </p:spPr>
      </p:pic>
      <p:pic>
        <p:nvPicPr>
          <p:cNvPr id="6" name="Picture 5" descr="../../../Appendix%20F/25356-183848.jpg"/>
          <p:cNvPicPr/>
          <p:nvPr/>
        </p:nvPicPr>
        <p:blipFill>
          <a:blip r:embed="rId5">
            <a:extLst>
              <a:ext uri="{28A0092B-C50C-407E-A947-70E740481C1C}">
                <a14:useLocalDpi xmlns:a14="http://schemas.microsoft.com/office/drawing/2010/main" val="0"/>
              </a:ext>
            </a:extLst>
          </a:blip>
          <a:srcRect/>
          <a:stretch>
            <a:fillRect/>
          </a:stretch>
        </p:blipFill>
        <p:spPr bwMode="auto">
          <a:xfrm>
            <a:off x="8146396" y="1805051"/>
            <a:ext cx="3390265" cy="2259965"/>
          </a:xfrm>
          <a:prstGeom prst="rect">
            <a:avLst/>
          </a:prstGeom>
          <a:noFill/>
          <a:ln>
            <a:noFill/>
          </a:ln>
        </p:spPr>
      </p:pic>
      <p:pic>
        <p:nvPicPr>
          <p:cNvPr id="7" name="Picture 6" descr="../../../Appendix%20F/25356-183853.jpg"/>
          <p:cNvPicPr/>
          <p:nvPr/>
        </p:nvPicPr>
        <p:blipFill>
          <a:blip r:embed="rId6">
            <a:extLst>
              <a:ext uri="{28A0092B-C50C-407E-A947-70E740481C1C}">
                <a14:useLocalDpi xmlns:a14="http://schemas.microsoft.com/office/drawing/2010/main" val="0"/>
              </a:ext>
            </a:extLst>
          </a:blip>
          <a:srcRect/>
          <a:stretch>
            <a:fillRect/>
          </a:stretch>
        </p:blipFill>
        <p:spPr bwMode="auto">
          <a:xfrm>
            <a:off x="7969866" y="4196715"/>
            <a:ext cx="3566795" cy="2377440"/>
          </a:xfrm>
          <a:prstGeom prst="rect">
            <a:avLst/>
          </a:prstGeom>
          <a:noFill/>
          <a:ln>
            <a:noFill/>
          </a:ln>
        </p:spPr>
      </p:pic>
      <p:pic>
        <p:nvPicPr>
          <p:cNvPr id="8" name="Picture 7" descr="../../../Appendix%20F/25356-183852.jpg"/>
          <p:cNvPicPr/>
          <p:nvPr/>
        </p:nvPicPr>
        <p:blipFill>
          <a:blip r:embed="rId7">
            <a:extLst>
              <a:ext uri="{28A0092B-C50C-407E-A947-70E740481C1C}">
                <a14:useLocalDpi xmlns:a14="http://schemas.microsoft.com/office/drawing/2010/main" val="0"/>
              </a:ext>
            </a:extLst>
          </a:blip>
          <a:srcRect/>
          <a:stretch>
            <a:fillRect/>
          </a:stretch>
        </p:blipFill>
        <p:spPr bwMode="auto">
          <a:xfrm>
            <a:off x="805550" y="4196715"/>
            <a:ext cx="3343241" cy="2381534"/>
          </a:xfrm>
          <a:prstGeom prst="rect">
            <a:avLst/>
          </a:prstGeom>
          <a:noFill/>
          <a:ln>
            <a:noFill/>
          </a:ln>
        </p:spPr>
      </p:pic>
      <p:sp>
        <p:nvSpPr>
          <p:cNvPr id="9" name="TextBox 8"/>
          <p:cNvSpPr txBox="1"/>
          <p:nvPr/>
        </p:nvSpPr>
        <p:spPr>
          <a:xfrm>
            <a:off x="4822982" y="6050935"/>
            <a:ext cx="2552131" cy="523220"/>
          </a:xfrm>
          <a:prstGeom prst="rect">
            <a:avLst/>
          </a:prstGeom>
          <a:noFill/>
        </p:spPr>
        <p:txBody>
          <a:bodyPr wrap="square" rtlCol="0">
            <a:spAutoFit/>
          </a:bodyPr>
          <a:lstStyle/>
          <a:p>
            <a:pPr algn="ctr"/>
            <a:r>
              <a:rPr lang="en-US" sz="2800" dirty="0" smtClean="0"/>
              <a:t>$2500 USD</a:t>
            </a:r>
            <a:endParaRPr lang="en-US" sz="2800" dirty="0"/>
          </a:p>
        </p:txBody>
      </p:sp>
    </p:spTree>
    <p:extLst>
      <p:ext uri="{BB962C8B-B14F-4D97-AF65-F5344CB8AC3E}">
        <p14:creationId xmlns:p14="http://schemas.microsoft.com/office/powerpoint/2010/main" val="283446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Market</a:t>
            </a:r>
            <a:endParaRPr lang="en-US" dirty="0"/>
          </a:p>
        </p:txBody>
      </p:sp>
      <p:sp>
        <p:nvSpPr>
          <p:cNvPr id="3" name="Content Placeholder 2"/>
          <p:cNvSpPr>
            <a:spLocks noGrp="1"/>
          </p:cNvSpPr>
          <p:nvPr>
            <p:ph idx="1"/>
          </p:nvPr>
        </p:nvSpPr>
        <p:spPr>
          <a:xfrm>
            <a:off x="1069848" y="2121408"/>
            <a:ext cx="3966966" cy="4050792"/>
          </a:xfrm>
        </p:spPr>
        <p:txBody>
          <a:bodyPr/>
          <a:lstStyle/>
          <a:p>
            <a:r>
              <a:rPr lang="en-US" dirty="0" smtClean="0"/>
              <a:t>Millennials </a:t>
            </a:r>
          </a:p>
          <a:p>
            <a:r>
              <a:rPr lang="en-US" dirty="0" smtClean="0"/>
              <a:t>1.4 million people</a:t>
            </a:r>
          </a:p>
          <a:p>
            <a:r>
              <a:rPr lang="en-US" dirty="0" smtClean="0"/>
              <a:t>Well-educated and well-informed</a:t>
            </a:r>
          </a:p>
          <a:p>
            <a:r>
              <a:rPr lang="en-US" dirty="0" smtClean="0"/>
              <a:t>Concerned with brand name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814" y="2066688"/>
            <a:ext cx="6091434" cy="4105512"/>
          </a:xfrm>
          <a:prstGeom prst="rect">
            <a:avLst/>
          </a:prstGeom>
        </p:spPr>
      </p:pic>
    </p:spTree>
    <p:extLst>
      <p:ext uri="{BB962C8B-B14F-4D97-AF65-F5344CB8AC3E}">
        <p14:creationId xmlns:p14="http://schemas.microsoft.com/office/powerpoint/2010/main" val="1399268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Market Research</a:t>
            </a:r>
            <a:endParaRPr lang="en-US" dirty="0"/>
          </a:p>
        </p:txBody>
      </p:sp>
      <p:sp>
        <p:nvSpPr>
          <p:cNvPr id="3" name="Content Placeholder 2"/>
          <p:cNvSpPr>
            <a:spLocks noGrp="1"/>
          </p:cNvSpPr>
          <p:nvPr>
            <p:ph idx="1"/>
          </p:nvPr>
        </p:nvSpPr>
        <p:spPr/>
        <p:txBody>
          <a:bodyPr/>
          <a:lstStyle/>
          <a:p>
            <a:r>
              <a:rPr lang="en-US" dirty="0" smtClean="0"/>
              <a:t>Hackathons:</a:t>
            </a:r>
          </a:p>
          <a:p>
            <a:r>
              <a:rPr lang="en-US" dirty="0" smtClean="0"/>
              <a:t>Test market: Seoul National University</a:t>
            </a:r>
          </a:p>
          <a:p>
            <a:r>
              <a:rPr lang="en-US" dirty="0" smtClean="0"/>
              <a:t>Likert Scale survey</a:t>
            </a:r>
            <a:endParaRPr lang="en-US" dirty="0"/>
          </a:p>
        </p:txBody>
      </p:sp>
      <p:pic>
        <p:nvPicPr>
          <p:cNvPr id="4" name="Picture 3" descr="../../../Appendix%20F/Screen%20Shot%202017-05-29%20at%201.21.41%20PM.png"/>
          <p:cNvPicPr/>
          <p:nvPr/>
        </p:nvPicPr>
        <p:blipFill>
          <a:blip r:embed="rId3">
            <a:extLst>
              <a:ext uri="{28A0092B-C50C-407E-A947-70E740481C1C}">
                <a14:useLocalDpi xmlns:a14="http://schemas.microsoft.com/office/drawing/2010/main" val="0"/>
              </a:ext>
            </a:extLst>
          </a:blip>
          <a:srcRect/>
          <a:stretch>
            <a:fillRect/>
          </a:stretch>
        </p:blipFill>
        <p:spPr bwMode="auto">
          <a:xfrm>
            <a:off x="7508748" y="2093976"/>
            <a:ext cx="3619500" cy="3663315"/>
          </a:xfrm>
          <a:prstGeom prst="rect">
            <a:avLst/>
          </a:prstGeom>
          <a:noFill/>
          <a:ln>
            <a:noFill/>
          </a:ln>
        </p:spPr>
      </p:pic>
      <p:pic>
        <p:nvPicPr>
          <p:cNvPr id="5" name="Picture 4" descr="../../../Appendix%20F/Screen%20Shot%202017-05-29%20at%201.22.40%20PM.png"/>
          <p:cNvPicPr/>
          <p:nvPr/>
        </p:nvPicPr>
        <p:blipFill>
          <a:blip r:embed="rId4">
            <a:extLst>
              <a:ext uri="{28A0092B-C50C-407E-A947-70E740481C1C}">
                <a14:useLocalDpi xmlns:a14="http://schemas.microsoft.com/office/drawing/2010/main" val="0"/>
              </a:ext>
            </a:extLst>
          </a:blip>
          <a:srcRect/>
          <a:stretch>
            <a:fillRect/>
          </a:stretch>
        </p:blipFill>
        <p:spPr bwMode="auto">
          <a:xfrm>
            <a:off x="1069847" y="3289110"/>
            <a:ext cx="6177113" cy="3377219"/>
          </a:xfrm>
          <a:prstGeom prst="rect">
            <a:avLst/>
          </a:prstGeom>
          <a:noFill/>
          <a:ln>
            <a:noFill/>
          </a:ln>
        </p:spPr>
      </p:pic>
    </p:spTree>
    <p:extLst>
      <p:ext uri="{BB962C8B-B14F-4D97-AF65-F5344CB8AC3E}">
        <p14:creationId xmlns:p14="http://schemas.microsoft.com/office/powerpoint/2010/main" val="83804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Market Research</a:t>
            </a:r>
            <a:endParaRPr lang="en-US" dirty="0"/>
          </a:p>
        </p:txBody>
      </p:sp>
      <p:sp>
        <p:nvSpPr>
          <p:cNvPr id="3" name="Content Placeholder 2"/>
          <p:cNvSpPr>
            <a:spLocks noGrp="1"/>
          </p:cNvSpPr>
          <p:nvPr>
            <p:ph idx="1"/>
          </p:nvPr>
        </p:nvSpPr>
        <p:spPr/>
        <p:txBody>
          <a:bodyPr/>
          <a:lstStyle/>
          <a:p>
            <a:r>
              <a:rPr lang="en-US" dirty="0" smtClean="0"/>
              <a:t>Tech Meetups:</a:t>
            </a:r>
          </a:p>
          <a:p>
            <a:r>
              <a:rPr lang="en-US" dirty="0" smtClean="0"/>
              <a:t>Focus group research</a:t>
            </a:r>
          </a:p>
          <a:p>
            <a:r>
              <a:rPr lang="en-US" dirty="0" smtClean="0"/>
              <a:t>For potential tech meetups attendants</a:t>
            </a:r>
            <a:endParaRPr lang="en-US" dirty="0"/>
          </a:p>
        </p:txBody>
      </p:sp>
      <p:pic>
        <p:nvPicPr>
          <p:cNvPr id="5" name="Picture 4"/>
          <p:cNvPicPr>
            <a:picLocks noChangeAspect="1"/>
          </p:cNvPicPr>
          <p:nvPr/>
        </p:nvPicPr>
        <p:blipFill>
          <a:blip r:embed="rId3"/>
          <a:stretch>
            <a:fillRect/>
          </a:stretch>
        </p:blipFill>
        <p:spPr>
          <a:xfrm>
            <a:off x="5964072" y="2093976"/>
            <a:ext cx="5164176" cy="3590444"/>
          </a:xfrm>
          <a:prstGeom prst="rect">
            <a:avLst/>
          </a:prstGeom>
        </p:spPr>
      </p:pic>
    </p:spTree>
    <p:extLst>
      <p:ext uri="{BB962C8B-B14F-4D97-AF65-F5344CB8AC3E}">
        <p14:creationId xmlns:p14="http://schemas.microsoft.com/office/powerpoint/2010/main" val="795939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market Research</a:t>
            </a:r>
            <a:endParaRPr lang="en-US" dirty="0"/>
          </a:p>
        </p:txBody>
      </p:sp>
      <p:sp>
        <p:nvSpPr>
          <p:cNvPr id="3" name="Content Placeholder 2"/>
          <p:cNvSpPr>
            <a:spLocks noGrp="1"/>
          </p:cNvSpPr>
          <p:nvPr>
            <p:ph idx="1"/>
          </p:nvPr>
        </p:nvSpPr>
        <p:spPr/>
        <p:txBody>
          <a:bodyPr/>
          <a:lstStyle/>
          <a:p>
            <a:r>
              <a:rPr lang="en-US" dirty="0" smtClean="0"/>
              <a:t>Major League Hacking Organizer Guide</a:t>
            </a:r>
          </a:p>
          <a:p>
            <a:r>
              <a:rPr lang="en-US" dirty="0"/>
              <a:t>C</a:t>
            </a:r>
            <a:r>
              <a:rPr lang="en-US" dirty="0" smtClean="0"/>
              <a:t>ritical </a:t>
            </a:r>
            <a:r>
              <a:rPr lang="en-US" dirty="0"/>
              <a:t>problems that the millennials care about</a:t>
            </a:r>
            <a:r>
              <a:rPr lang="en-US" dirty="0"/>
              <a:t> </a:t>
            </a:r>
            <a:endParaRPr lang="en-US" dirty="0" smtClean="0"/>
          </a:p>
          <a:p>
            <a:endParaRPr lang="en-US" dirty="0"/>
          </a:p>
        </p:txBody>
      </p:sp>
      <p:pic>
        <p:nvPicPr>
          <p:cNvPr id="4" name="Picture 3" descr="../../../Appendix%20F/Screen%20Shot%202017-05-29%20at%201.44.01%20PM.png"/>
          <p:cNvPicPr/>
          <p:nvPr/>
        </p:nvPicPr>
        <p:blipFill>
          <a:blip r:embed="rId3">
            <a:extLst>
              <a:ext uri="{28A0092B-C50C-407E-A947-70E740481C1C}">
                <a14:useLocalDpi xmlns:a14="http://schemas.microsoft.com/office/drawing/2010/main" val="0"/>
              </a:ext>
            </a:extLst>
          </a:blip>
          <a:srcRect/>
          <a:stretch>
            <a:fillRect/>
          </a:stretch>
        </p:blipFill>
        <p:spPr bwMode="auto">
          <a:xfrm>
            <a:off x="1069847" y="3522689"/>
            <a:ext cx="6110441" cy="2676943"/>
          </a:xfrm>
          <a:prstGeom prst="rect">
            <a:avLst/>
          </a:prstGeom>
          <a:noFill/>
          <a:ln>
            <a:noFill/>
          </a:ln>
        </p:spPr>
      </p:pic>
      <p:pic>
        <p:nvPicPr>
          <p:cNvPr id="5" name="Picture 4"/>
          <p:cNvPicPr>
            <a:picLocks noChangeAspect="1"/>
          </p:cNvPicPr>
          <p:nvPr/>
        </p:nvPicPr>
        <p:blipFill>
          <a:blip r:embed="rId4"/>
          <a:stretch>
            <a:fillRect/>
          </a:stretch>
        </p:blipFill>
        <p:spPr>
          <a:xfrm>
            <a:off x="8046871" y="3381183"/>
            <a:ext cx="2791017" cy="2791017"/>
          </a:xfrm>
          <a:prstGeom prst="rect">
            <a:avLst/>
          </a:prstGeom>
        </p:spPr>
      </p:pic>
    </p:spTree>
    <p:extLst>
      <p:ext uri="{BB962C8B-B14F-4D97-AF65-F5344CB8AC3E}">
        <p14:creationId xmlns:p14="http://schemas.microsoft.com/office/powerpoint/2010/main" val="2098764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Hackathon</a:t>
            </a:r>
            <a:endParaRPr lang="en-US" dirty="0"/>
          </a:p>
        </p:txBody>
      </p:sp>
      <p:sp>
        <p:nvSpPr>
          <p:cNvPr id="3" name="Content Placeholder 2"/>
          <p:cNvSpPr>
            <a:spLocks noGrp="1"/>
          </p:cNvSpPr>
          <p:nvPr>
            <p:ph idx="1"/>
          </p:nvPr>
        </p:nvSpPr>
        <p:spPr/>
        <p:txBody>
          <a:bodyPr>
            <a:normAutofit/>
          </a:bodyPr>
          <a:lstStyle/>
          <a:p>
            <a:r>
              <a:rPr lang="en-US" dirty="0" smtClean="0"/>
              <a:t>Environment Hack</a:t>
            </a:r>
          </a:p>
          <a:p>
            <a:r>
              <a:rPr lang="en-US" dirty="0"/>
              <a:t>36 </a:t>
            </a:r>
            <a:r>
              <a:rPr lang="en-US" dirty="0" smtClean="0"/>
              <a:t>hours</a:t>
            </a:r>
          </a:p>
          <a:p>
            <a:r>
              <a:rPr lang="en-US" dirty="0" smtClean="0"/>
              <a:t>350 Korean participants</a:t>
            </a:r>
          </a:p>
          <a:p>
            <a:r>
              <a:rPr lang="en-US" dirty="0" smtClean="0"/>
              <a:t>50 international participants</a:t>
            </a:r>
          </a:p>
          <a:p>
            <a:r>
              <a:rPr lang="en-US" dirty="0" smtClean="0"/>
              <a:t>Invited video game celebrities </a:t>
            </a:r>
          </a:p>
          <a:p>
            <a:r>
              <a:rPr lang="en-US" dirty="0" smtClean="0"/>
              <a:t>Invited </a:t>
            </a:r>
            <a:r>
              <a:rPr lang="en-CA" dirty="0" smtClean="0"/>
              <a:t>judges from technology firms</a:t>
            </a:r>
          </a:p>
          <a:p>
            <a:r>
              <a:rPr lang="en-CA" dirty="0" smtClean="0"/>
              <a:t>Meals provided</a:t>
            </a:r>
          </a:p>
          <a:p>
            <a:r>
              <a:rPr lang="en-CA" dirty="0" smtClean="0"/>
              <a:t>Souvenir shirts</a:t>
            </a:r>
            <a:endParaRPr lang="en-US" dirty="0"/>
          </a:p>
        </p:txBody>
      </p:sp>
      <p:pic>
        <p:nvPicPr>
          <p:cNvPr id="5" name="Picture 4"/>
          <p:cNvPicPr>
            <a:picLocks noChangeAspect="1"/>
          </p:cNvPicPr>
          <p:nvPr/>
        </p:nvPicPr>
        <p:blipFill>
          <a:blip r:embed="rId3"/>
          <a:stretch>
            <a:fillRect/>
          </a:stretch>
        </p:blipFill>
        <p:spPr>
          <a:xfrm>
            <a:off x="6099048" y="676519"/>
            <a:ext cx="2385288" cy="1431173"/>
          </a:xfrm>
          <a:prstGeom prst="rect">
            <a:avLst/>
          </a:prstGeom>
        </p:spPr>
      </p:pic>
      <p:pic>
        <p:nvPicPr>
          <p:cNvPr id="2054" name="Picture 6" descr="mage result for u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0440" y="821922"/>
            <a:ext cx="2207808" cy="1440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365" y="2360639"/>
            <a:ext cx="2809547" cy="2107160"/>
          </a:xfrm>
          <a:prstGeom prst="rect">
            <a:avLst/>
          </a:prstGeom>
        </p:spPr>
      </p:pic>
      <p:pic>
        <p:nvPicPr>
          <p:cNvPr id="10" name="Picture 9" descr="../../../Appendix%20F/Screen%20Shot%202017-05-31%20at%202.57.14%20PM.png"/>
          <p:cNvPicPr/>
          <p:nvPr/>
        </p:nvPicPr>
        <p:blipFill>
          <a:blip r:embed="rId6">
            <a:extLst>
              <a:ext uri="{28A0092B-C50C-407E-A947-70E740481C1C}">
                <a14:useLocalDpi xmlns:a14="http://schemas.microsoft.com/office/drawing/2010/main" val="0"/>
              </a:ext>
            </a:extLst>
          </a:blip>
          <a:srcRect/>
          <a:stretch>
            <a:fillRect/>
          </a:stretch>
        </p:blipFill>
        <p:spPr bwMode="auto">
          <a:xfrm>
            <a:off x="6099048" y="4467800"/>
            <a:ext cx="4513988" cy="2209178"/>
          </a:xfrm>
          <a:prstGeom prst="rect">
            <a:avLst/>
          </a:prstGeom>
          <a:noFill/>
          <a:ln>
            <a:noFill/>
          </a:ln>
        </p:spPr>
      </p:pic>
    </p:spTree>
    <p:extLst>
      <p:ext uri="{BB962C8B-B14F-4D97-AF65-F5344CB8AC3E}">
        <p14:creationId xmlns:p14="http://schemas.microsoft.com/office/powerpoint/2010/main" val="105275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Hackathons and Tech Meetups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9848" y="2413659"/>
            <a:ext cx="10058400" cy="3090862"/>
          </a:xfrm>
        </p:spPr>
      </p:pic>
    </p:spTree>
    <p:extLst>
      <p:ext uri="{BB962C8B-B14F-4D97-AF65-F5344CB8AC3E}">
        <p14:creationId xmlns:p14="http://schemas.microsoft.com/office/powerpoint/2010/main" val="1804905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Hackathon</a:t>
            </a:r>
            <a:endParaRPr lang="en-US" dirty="0"/>
          </a:p>
        </p:txBody>
      </p:sp>
      <p:sp>
        <p:nvSpPr>
          <p:cNvPr id="3" name="Content Placeholder 2"/>
          <p:cNvSpPr>
            <a:spLocks noGrp="1"/>
          </p:cNvSpPr>
          <p:nvPr>
            <p:ph idx="1"/>
          </p:nvPr>
        </p:nvSpPr>
        <p:spPr>
          <a:xfrm>
            <a:off x="1069848" y="2121408"/>
            <a:ext cx="6040636" cy="4050792"/>
          </a:xfrm>
        </p:spPr>
        <p:txBody>
          <a:bodyPr/>
          <a:lstStyle/>
          <a:p>
            <a:r>
              <a:rPr lang="en-US" dirty="0" smtClean="0"/>
              <a:t>Prizes</a:t>
            </a:r>
          </a:p>
          <a:p>
            <a:r>
              <a:rPr lang="en-US" dirty="0" smtClean="0"/>
              <a:t>Location: </a:t>
            </a:r>
            <a:r>
              <a:rPr lang="en-US" dirty="0" err="1" smtClean="0"/>
              <a:t>Hanyang</a:t>
            </a:r>
            <a:r>
              <a:rPr lang="en-US" dirty="0" smtClean="0"/>
              <a:t> University, </a:t>
            </a:r>
            <a:r>
              <a:rPr lang="en-CA" dirty="0"/>
              <a:t>Chung </a:t>
            </a:r>
            <a:r>
              <a:rPr lang="en-CA" dirty="0" err="1"/>
              <a:t>Mong</a:t>
            </a:r>
            <a:r>
              <a:rPr lang="en-CA" dirty="0"/>
              <a:t>-Koo Automotive Research Centre </a:t>
            </a:r>
            <a:endParaRPr lang="en-US" dirty="0" smtClean="0"/>
          </a:p>
          <a:p>
            <a:r>
              <a:rPr lang="en-US" dirty="0" smtClean="0"/>
              <a:t>Venue Checklist provided by Major League Hacking</a:t>
            </a:r>
          </a:p>
          <a:p>
            <a:endParaRPr lang="en-US" dirty="0" smtClean="0"/>
          </a:p>
        </p:txBody>
      </p:sp>
      <p:pic>
        <p:nvPicPr>
          <p:cNvPr id="4" name="Picture 3" descr="../../../Appendix%20F/598-photo-prizes.png"/>
          <p:cNvPicPr/>
          <p:nvPr/>
        </p:nvPicPr>
        <p:blipFill>
          <a:blip r:embed="rId3">
            <a:extLst>
              <a:ext uri="{28A0092B-C50C-407E-A947-70E740481C1C}">
                <a14:useLocalDpi xmlns:a14="http://schemas.microsoft.com/office/drawing/2010/main" val="0"/>
              </a:ext>
            </a:extLst>
          </a:blip>
          <a:srcRect/>
          <a:stretch>
            <a:fillRect/>
          </a:stretch>
        </p:blipFill>
        <p:spPr bwMode="auto">
          <a:xfrm>
            <a:off x="1069848" y="4086860"/>
            <a:ext cx="5755005" cy="2405380"/>
          </a:xfrm>
          <a:prstGeom prst="rect">
            <a:avLst/>
          </a:prstGeom>
          <a:noFill/>
          <a:ln>
            <a:noFill/>
          </a:ln>
        </p:spPr>
      </p:pic>
      <p:pic>
        <p:nvPicPr>
          <p:cNvPr id="5" name="Picture 4" descr="../../../Appendix%20F/Screen%20Shot%202017-06-01%20at%2012.14.47%20AM.png"/>
          <p:cNvPicPr/>
          <p:nvPr/>
        </p:nvPicPr>
        <p:blipFill>
          <a:blip r:embed="rId4">
            <a:extLst>
              <a:ext uri="{28A0092B-C50C-407E-A947-70E740481C1C}">
                <a14:useLocalDpi xmlns:a14="http://schemas.microsoft.com/office/drawing/2010/main" val="0"/>
              </a:ext>
            </a:extLst>
          </a:blip>
          <a:srcRect/>
          <a:stretch>
            <a:fillRect/>
          </a:stretch>
        </p:blipFill>
        <p:spPr bwMode="auto">
          <a:xfrm>
            <a:off x="7832266" y="1552443"/>
            <a:ext cx="3438795" cy="2577252"/>
          </a:xfrm>
          <a:prstGeom prst="rect">
            <a:avLst/>
          </a:prstGeom>
          <a:noFill/>
          <a:ln>
            <a:noFill/>
          </a:ln>
        </p:spPr>
      </p:pic>
      <p:sp>
        <p:nvSpPr>
          <p:cNvPr id="6" name="Frame 5"/>
          <p:cNvSpPr/>
          <p:nvPr/>
        </p:nvSpPr>
        <p:spPr>
          <a:xfrm>
            <a:off x="9661890" y="3196354"/>
            <a:ext cx="356050" cy="21039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descr="../../../Appendix%20F/Screen%20Shot%202017-06-01%20at%2012.29.48%20AM.png"/>
          <p:cNvPicPr/>
          <p:nvPr/>
        </p:nvPicPr>
        <p:blipFill>
          <a:blip r:embed="rId5">
            <a:extLst>
              <a:ext uri="{28A0092B-C50C-407E-A947-70E740481C1C}">
                <a14:useLocalDpi xmlns:a14="http://schemas.microsoft.com/office/drawing/2010/main" val="0"/>
              </a:ext>
            </a:extLst>
          </a:blip>
          <a:srcRect/>
          <a:stretch>
            <a:fillRect/>
          </a:stretch>
        </p:blipFill>
        <p:spPr bwMode="auto">
          <a:xfrm>
            <a:off x="7594781" y="4332420"/>
            <a:ext cx="3676279" cy="2159820"/>
          </a:xfrm>
          <a:prstGeom prst="rect">
            <a:avLst/>
          </a:prstGeom>
          <a:noFill/>
          <a:ln>
            <a:noFill/>
          </a:ln>
        </p:spPr>
      </p:pic>
    </p:spTree>
    <p:extLst>
      <p:ext uri="{BB962C8B-B14F-4D97-AF65-F5344CB8AC3E}">
        <p14:creationId xmlns:p14="http://schemas.microsoft.com/office/powerpoint/2010/main" val="1200394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 and Sponsorship</a:t>
            </a:r>
            <a:endParaRPr lang="en-US" dirty="0"/>
          </a:p>
        </p:txBody>
      </p:sp>
      <p:sp>
        <p:nvSpPr>
          <p:cNvPr id="3" name="Content Placeholder 2"/>
          <p:cNvSpPr>
            <a:spLocks noGrp="1"/>
          </p:cNvSpPr>
          <p:nvPr>
            <p:ph idx="1"/>
          </p:nvPr>
        </p:nvSpPr>
        <p:spPr/>
        <p:txBody>
          <a:bodyPr/>
          <a:lstStyle/>
          <a:p>
            <a:r>
              <a:rPr lang="en-US" dirty="0" smtClean="0"/>
              <a:t>Free to public</a:t>
            </a:r>
          </a:p>
          <a:p>
            <a:r>
              <a:rPr lang="en-US" dirty="0" smtClean="0"/>
              <a:t>Hackathon budget: $45000 USD</a:t>
            </a:r>
          </a:p>
          <a:p>
            <a:r>
              <a:rPr lang="en-US" dirty="0" smtClean="0"/>
              <a:t>Tech meetup budget: $500 USD</a:t>
            </a:r>
          </a:p>
          <a:p>
            <a:endParaRPr lang="en-US" dirty="0"/>
          </a:p>
        </p:txBody>
      </p:sp>
      <p:pic>
        <p:nvPicPr>
          <p:cNvPr id="4" name="Picture 3"/>
          <p:cNvPicPr>
            <a:picLocks noChangeAspect="1"/>
          </p:cNvPicPr>
          <p:nvPr/>
        </p:nvPicPr>
        <p:blipFill>
          <a:blip r:embed="rId3"/>
          <a:stretch>
            <a:fillRect/>
          </a:stretch>
        </p:blipFill>
        <p:spPr>
          <a:xfrm>
            <a:off x="7105614" y="1635684"/>
            <a:ext cx="4022634" cy="2655464"/>
          </a:xfrm>
          <a:prstGeom prst="rect">
            <a:avLst/>
          </a:prstGeom>
        </p:spPr>
      </p:pic>
    </p:spTree>
    <p:extLst>
      <p:ext uri="{BB962C8B-B14F-4D97-AF65-F5344CB8AC3E}">
        <p14:creationId xmlns:p14="http://schemas.microsoft.com/office/powerpoint/2010/main" val="1636492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Negotiation Etiquette</a:t>
            </a:r>
            <a:endParaRPr lang="en-US" dirty="0"/>
          </a:p>
        </p:txBody>
      </p:sp>
      <p:sp>
        <p:nvSpPr>
          <p:cNvPr id="3" name="Content Placeholder 2"/>
          <p:cNvSpPr>
            <a:spLocks noGrp="1"/>
          </p:cNvSpPr>
          <p:nvPr>
            <p:ph idx="1"/>
          </p:nvPr>
        </p:nvSpPr>
        <p:spPr>
          <a:xfrm>
            <a:off x="1069848" y="2121408"/>
            <a:ext cx="5304826" cy="4050792"/>
          </a:xfrm>
        </p:spPr>
        <p:txBody>
          <a:bodyPr>
            <a:normAutofit/>
          </a:bodyPr>
          <a:lstStyle/>
          <a:p>
            <a:r>
              <a:rPr lang="en-CA" dirty="0"/>
              <a:t>B</a:t>
            </a:r>
            <a:r>
              <a:rPr lang="en-CA" dirty="0" smtClean="0"/>
              <a:t>ook </a:t>
            </a:r>
            <a:r>
              <a:rPr lang="en-CA" dirty="0"/>
              <a:t>meetings in advance </a:t>
            </a:r>
            <a:endParaRPr lang="en-CA" dirty="0" smtClean="0"/>
          </a:p>
          <a:p>
            <a:r>
              <a:rPr lang="en-CA" dirty="0" smtClean="0"/>
              <a:t>Be punctual</a:t>
            </a:r>
          </a:p>
          <a:p>
            <a:r>
              <a:rPr lang="en-CA" dirty="0" smtClean="0"/>
              <a:t>Show respect</a:t>
            </a:r>
          </a:p>
          <a:p>
            <a:r>
              <a:rPr lang="en-CA" dirty="0"/>
              <a:t>The most common address in Korean is family name led by </a:t>
            </a:r>
            <a:r>
              <a:rPr lang="en-CA" dirty="0" smtClean="0"/>
              <a:t>title</a:t>
            </a:r>
          </a:p>
          <a:p>
            <a:r>
              <a:rPr lang="en-CA" dirty="0" smtClean="0"/>
              <a:t>Business Cards</a:t>
            </a:r>
          </a:p>
          <a:p>
            <a:r>
              <a:rPr lang="en-CA" dirty="0" smtClean="0"/>
              <a:t>Slight bow and handshake</a:t>
            </a:r>
          </a:p>
          <a:p>
            <a:r>
              <a:rPr lang="en-CA" dirty="0"/>
              <a:t>S</a:t>
            </a:r>
            <a:r>
              <a:rPr lang="en-CA" dirty="0" smtClean="0"/>
              <a:t>hould </a:t>
            </a:r>
            <a:r>
              <a:rPr lang="en-CA" dirty="0"/>
              <a:t>only expect to get to know the partner during the initial </a:t>
            </a:r>
            <a:r>
              <a:rPr lang="en-CA" dirty="0" smtClean="0"/>
              <a:t>meetings</a:t>
            </a:r>
          </a:p>
          <a:p>
            <a:r>
              <a:rPr lang="en-CA" dirty="0"/>
              <a:t>F</a:t>
            </a:r>
            <a:r>
              <a:rPr lang="en-CA" dirty="0" smtClean="0"/>
              <a:t>ollowing </a:t>
            </a:r>
            <a:r>
              <a:rPr lang="en-CA" dirty="0"/>
              <a:t>up meeting </a:t>
            </a:r>
            <a:r>
              <a:rPr lang="en-CA" dirty="0" smtClean="0"/>
              <a:t>or negotiation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744" y="1546642"/>
            <a:ext cx="3275486" cy="2179687"/>
          </a:xfrm>
          <a:prstGeom prst="rect">
            <a:avLst/>
          </a:prstGeom>
        </p:spPr>
      </p:pic>
      <p:pic>
        <p:nvPicPr>
          <p:cNvPr id="5" name="Picture 4"/>
          <p:cNvPicPr>
            <a:picLocks noChangeAspect="1"/>
          </p:cNvPicPr>
          <p:nvPr/>
        </p:nvPicPr>
        <p:blipFill>
          <a:blip r:embed="rId4"/>
          <a:stretch>
            <a:fillRect/>
          </a:stretch>
        </p:blipFill>
        <p:spPr>
          <a:xfrm>
            <a:off x="7370744" y="3726329"/>
            <a:ext cx="2629867" cy="2798354"/>
          </a:xfrm>
          <a:prstGeom prst="rect">
            <a:avLst/>
          </a:prstGeom>
        </p:spPr>
      </p:pic>
    </p:spTree>
    <p:extLst>
      <p:ext uri="{BB962C8B-B14F-4D97-AF65-F5344CB8AC3E}">
        <p14:creationId xmlns:p14="http://schemas.microsoft.com/office/powerpoint/2010/main" val="613858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Gift Giving</a:t>
            </a:r>
            <a:endParaRPr lang="en-US" dirty="0"/>
          </a:p>
        </p:txBody>
      </p:sp>
      <p:sp>
        <p:nvSpPr>
          <p:cNvPr id="3" name="Content Placeholder 2"/>
          <p:cNvSpPr>
            <a:spLocks noGrp="1"/>
          </p:cNvSpPr>
          <p:nvPr>
            <p:ph idx="1"/>
          </p:nvPr>
        </p:nvSpPr>
        <p:spPr/>
        <p:txBody>
          <a:bodyPr/>
          <a:lstStyle/>
          <a:p>
            <a:r>
              <a:rPr lang="en-US" dirty="0" smtClean="0"/>
              <a:t>A tradition</a:t>
            </a:r>
          </a:p>
          <a:p>
            <a:r>
              <a:rPr lang="en-US" dirty="0" smtClean="0"/>
              <a:t>Gifts should be wrapped</a:t>
            </a:r>
          </a:p>
          <a:p>
            <a:r>
              <a:rPr lang="en-US" dirty="0" smtClean="0"/>
              <a:t>Gifts should be branded with logo </a:t>
            </a:r>
          </a:p>
        </p:txBody>
      </p:sp>
      <p:pic>
        <p:nvPicPr>
          <p:cNvPr id="4" name="Picture 3"/>
          <p:cNvPicPr>
            <a:picLocks noChangeAspect="1"/>
          </p:cNvPicPr>
          <p:nvPr/>
        </p:nvPicPr>
        <p:blipFill>
          <a:blip r:embed="rId3"/>
          <a:stretch>
            <a:fillRect/>
          </a:stretch>
        </p:blipFill>
        <p:spPr>
          <a:xfrm>
            <a:off x="7423407" y="1619088"/>
            <a:ext cx="2130874" cy="3452949"/>
          </a:xfrm>
          <a:prstGeom prst="rect">
            <a:avLst/>
          </a:prstGeom>
        </p:spPr>
      </p:pic>
    </p:spTree>
    <p:extLst>
      <p:ext uri="{BB962C8B-B14F-4D97-AF65-F5344CB8AC3E}">
        <p14:creationId xmlns:p14="http://schemas.microsoft.com/office/powerpoint/2010/main" val="2025712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Dinning Etiquette </a:t>
            </a:r>
            <a:endParaRPr lang="en-US" dirty="0"/>
          </a:p>
        </p:txBody>
      </p:sp>
      <p:sp>
        <p:nvSpPr>
          <p:cNvPr id="3" name="Content Placeholder 2"/>
          <p:cNvSpPr>
            <a:spLocks noGrp="1"/>
          </p:cNvSpPr>
          <p:nvPr>
            <p:ph idx="1"/>
          </p:nvPr>
        </p:nvSpPr>
        <p:spPr>
          <a:xfrm>
            <a:off x="1069848" y="2121408"/>
            <a:ext cx="5526895" cy="4050792"/>
          </a:xfrm>
        </p:spPr>
        <p:txBody>
          <a:bodyPr/>
          <a:lstStyle/>
          <a:p>
            <a:r>
              <a:rPr lang="en-US" dirty="0" smtClean="0"/>
              <a:t>Hierarchy and seniority</a:t>
            </a:r>
          </a:p>
          <a:p>
            <a:r>
              <a:rPr lang="en-US" dirty="0" smtClean="0"/>
              <a:t>Utensils: Spoon and chopsticks</a:t>
            </a:r>
          </a:p>
          <a:p>
            <a:r>
              <a:rPr lang="en-US" dirty="0" smtClean="0"/>
              <a:t>Alcohol might be offered</a:t>
            </a:r>
          </a:p>
          <a:p>
            <a:r>
              <a:rPr lang="en-CA" dirty="0"/>
              <a:t>K</a:t>
            </a:r>
            <a:r>
              <a:rPr lang="en-CA" dirty="0" smtClean="0"/>
              <a:t>ey </a:t>
            </a:r>
            <a:r>
              <a:rPr lang="en-CA" dirty="0"/>
              <a:t>commercial information is revealed at the very end of a drinking </a:t>
            </a:r>
            <a:r>
              <a:rPr lang="en-CA" dirty="0" smtClean="0"/>
              <a:t>session</a:t>
            </a:r>
            <a:endParaRPr lang="en-US" dirty="0"/>
          </a:p>
        </p:txBody>
      </p:sp>
      <p:pic>
        <p:nvPicPr>
          <p:cNvPr id="4" name="Picture 3"/>
          <p:cNvPicPr>
            <a:picLocks noChangeAspect="1"/>
          </p:cNvPicPr>
          <p:nvPr/>
        </p:nvPicPr>
        <p:blipFill>
          <a:blip r:embed="rId3"/>
          <a:stretch>
            <a:fillRect/>
          </a:stretch>
        </p:blipFill>
        <p:spPr>
          <a:xfrm>
            <a:off x="6814809" y="2093976"/>
            <a:ext cx="4313439" cy="2873829"/>
          </a:xfrm>
          <a:prstGeom prst="rect">
            <a:avLst/>
          </a:prstGeom>
        </p:spPr>
      </p:pic>
    </p:spTree>
    <p:extLst>
      <p:ext uri="{BB962C8B-B14F-4D97-AF65-F5344CB8AC3E}">
        <p14:creationId xmlns:p14="http://schemas.microsoft.com/office/powerpoint/2010/main" val="57345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Promotion</a:t>
            </a:r>
            <a:endParaRPr lang="en-US" dirty="0"/>
          </a:p>
        </p:txBody>
      </p:sp>
      <p:sp>
        <p:nvSpPr>
          <p:cNvPr id="3" name="Content Placeholder 2"/>
          <p:cNvSpPr>
            <a:spLocks noGrp="1"/>
          </p:cNvSpPr>
          <p:nvPr>
            <p:ph idx="1"/>
          </p:nvPr>
        </p:nvSpPr>
        <p:spPr/>
        <p:txBody>
          <a:bodyPr/>
          <a:lstStyle/>
          <a:p>
            <a:r>
              <a:rPr lang="en-US" dirty="0" smtClean="0"/>
              <a:t>Student group and STEM departments on campus</a:t>
            </a:r>
          </a:p>
          <a:p>
            <a:r>
              <a:rPr lang="en-US" dirty="0" smtClean="0"/>
              <a:t>Social Media Campaign</a:t>
            </a:r>
          </a:p>
          <a:p>
            <a:r>
              <a:rPr lang="en-US" dirty="0" err="1" smtClean="0"/>
              <a:t>Kakao</a:t>
            </a:r>
            <a:r>
              <a:rPr lang="en-US" dirty="0" smtClean="0"/>
              <a:t> Talk and Facebook</a:t>
            </a:r>
          </a:p>
          <a:p>
            <a:r>
              <a:rPr lang="en-US" dirty="0" smtClean="0"/>
              <a:t>Cost: $0.40 per 1000 view</a:t>
            </a:r>
          </a:p>
          <a:p>
            <a:endParaRPr lang="en-US" dirty="0"/>
          </a:p>
        </p:txBody>
      </p:sp>
      <p:pic>
        <p:nvPicPr>
          <p:cNvPr id="4" name="Picture 3" descr="../../../Appendix%20F/Screen%20Shot%202017-06-01%20at%207.45.00%20AM.png"/>
          <p:cNvPicPr/>
          <p:nvPr/>
        </p:nvPicPr>
        <p:blipFill>
          <a:blip r:embed="rId3">
            <a:extLst>
              <a:ext uri="{28A0092B-C50C-407E-A947-70E740481C1C}">
                <a14:useLocalDpi xmlns:a14="http://schemas.microsoft.com/office/drawing/2010/main" val="0"/>
              </a:ext>
            </a:extLst>
          </a:blip>
          <a:srcRect/>
          <a:stretch>
            <a:fillRect/>
          </a:stretch>
        </p:blipFill>
        <p:spPr bwMode="auto">
          <a:xfrm>
            <a:off x="1069848" y="3770630"/>
            <a:ext cx="2969895" cy="2174240"/>
          </a:xfrm>
          <a:prstGeom prst="rect">
            <a:avLst/>
          </a:prstGeom>
          <a:noFill/>
          <a:ln>
            <a:noFill/>
          </a:ln>
        </p:spPr>
      </p:pic>
      <p:pic>
        <p:nvPicPr>
          <p:cNvPr id="6" name="Picture 5" descr="../../../Screen%20Shot%202017-06-06%20at%203.18.21%20PM.png"/>
          <p:cNvPicPr/>
          <p:nvPr/>
        </p:nvPicPr>
        <p:blipFill>
          <a:blip r:embed="rId4">
            <a:extLst>
              <a:ext uri="{28A0092B-C50C-407E-A947-70E740481C1C}">
                <a14:useLocalDpi xmlns:a14="http://schemas.microsoft.com/office/drawing/2010/main" val="0"/>
              </a:ext>
            </a:extLst>
          </a:blip>
          <a:srcRect/>
          <a:stretch>
            <a:fillRect/>
          </a:stretch>
        </p:blipFill>
        <p:spPr bwMode="auto">
          <a:xfrm>
            <a:off x="5408975" y="3017520"/>
            <a:ext cx="5289505" cy="2927350"/>
          </a:xfrm>
          <a:prstGeom prst="rect">
            <a:avLst/>
          </a:prstGeom>
          <a:noFill/>
          <a:ln>
            <a:noFill/>
          </a:ln>
        </p:spPr>
      </p:pic>
      <p:sp>
        <p:nvSpPr>
          <p:cNvPr id="7" name="Frame 6"/>
          <p:cNvSpPr/>
          <p:nvPr/>
        </p:nvSpPr>
        <p:spPr>
          <a:xfrm>
            <a:off x="5512526" y="5277394"/>
            <a:ext cx="5185954" cy="33963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5606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Promotion</a:t>
            </a:r>
            <a:endParaRPr lang="en-US" dirty="0"/>
          </a:p>
        </p:txBody>
      </p:sp>
      <p:sp>
        <p:nvSpPr>
          <p:cNvPr id="3" name="Content Placeholder 2"/>
          <p:cNvSpPr>
            <a:spLocks noGrp="1"/>
          </p:cNvSpPr>
          <p:nvPr>
            <p:ph idx="1"/>
          </p:nvPr>
        </p:nvSpPr>
        <p:spPr/>
        <p:txBody>
          <a:bodyPr/>
          <a:lstStyle/>
          <a:p>
            <a:r>
              <a:rPr lang="en-US" dirty="0" smtClean="0"/>
              <a:t>Out-of-home advertising: Media Poles</a:t>
            </a:r>
          </a:p>
          <a:p>
            <a:r>
              <a:rPr lang="en-US" dirty="0" smtClean="0"/>
              <a:t>Micro Software Magazine</a:t>
            </a:r>
          </a:p>
          <a:p>
            <a:endParaRPr lang="en-US" dirty="0"/>
          </a:p>
        </p:txBody>
      </p:sp>
      <p:pic>
        <p:nvPicPr>
          <p:cNvPr id="4" name="Picture 3" descr="../../../Picture-17-100x228.png"/>
          <p:cNvPicPr/>
          <p:nvPr/>
        </p:nvPicPr>
        <p:blipFill>
          <a:blip r:embed="rId3">
            <a:extLst>
              <a:ext uri="{28A0092B-C50C-407E-A947-70E740481C1C}">
                <a14:useLocalDpi xmlns:a14="http://schemas.microsoft.com/office/drawing/2010/main" val="0"/>
              </a:ext>
            </a:extLst>
          </a:blip>
          <a:srcRect/>
          <a:stretch>
            <a:fillRect/>
          </a:stretch>
        </p:blipFill>
        <p:spPr bwMode="auto">
          <a:xfrm>
            <a:off x="9222377" y="2093976"/>
            <a:ext cx="1905871" cy="3047628"/>
          </a:xfrm>
          <a:prstGeom prst="rect">
            <a:avLst/>
          </a:prstGeom>
          <a:noFill/>
          <a:ln>
            <a:noFill/>
          </a:ln>
        </p:spPr>
      </p:pic>
      <p:pic>
        <p:nvPicPr>
          <p:cNvPr id="5" name="Picture 4" descr="../../../07rp.jpg"/>
          <p:cNvPicPr/>
          <p:nvPr/>
        </p:nvPicPr>
        <p:blipFill>
          <a:blip r:embed="rId4">
            <a:extLst>
              <a:ext uri="{28A0092B-C50C-407E-A947-70E740481C1C}">
                <a14:useLocalDpi xmlns:a14="http://schemas.microsoft.com/office/drawing/2010/main" val="0"/>
              </a:ext>
            </a:extLst>
          </a:blip>
          <a:srcRect/>
          <a:stretch>
            <a:fillRect/>
          </a:stretch>
        </p:blipFill>
        <p:spPr bwMode="auto">
          <a:xfrm>
            <a:off x="6752192" y="2121408"/>
            <a:ext cx="2199004" cy="3020196"/>
          </a:xfrm>
          <a:prstGeom prst="rect">
            <a:avLst/>
          </a:prstGeom>
          <a:noFill/>
          <a:ln>
            <a:noFill/>
          </a:ln>
        </p:spPr>
      </p:pic>
    </p:spTree>
    <p:extLst>
      <p:ext uri="{BB962C8B-B14F-4D97-AF65-F5344CB8AC3E}">
        <p14:creationId xmlns:p14="http://schemas.microsoft.com/office/powerpoint/2010/main" val="1205746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Ads Regulation</a:t>
            </a:r>
            <a:endParaRPr lang="en-US" dirty="0"/>
          </a:p>
        </p:txBody>
      </p:sp>
      <p:sp>
        <p:nvSpPr>
          <p:cNvPr id="3" name="Content Placeholder 2"/>
          <p:cNvSpPr>
            <a:spLocks noGrp="1"/>
          </p:cNvSpPr>
          <p:nvPr>
            <p:ph idx="1"/>
          </p:nvPr>
        </p:nvSpPr>
        <p:spPr>
          <a:xfrm>
            <a:off x="1069848" y="2121408"/>
            <a:ext cx="4194483" cy="4050792"/>
          </a:xfrm>
        </p:spPr>
        <p:txBody>
          <a:bodyPr/>
          <a:lstStyle/>
          <a:p>
            <a:r>
              <a:rPr lang="en-US" dirty="0" smtClean="0"/>
              <a:t>Use of Foreign Languages in Advertisement</a:t>
            </a:r>
          </a:p>
          <a:p>
            <a:r>
              <a:rPr lang="en-US" dirty="0" smtClean="0"/>
              <a:t>Must be translated to Korean</a:t>
            </a:r>
          </a:p>
          <a:p>
            <a:r>
              <a:rPr lang="en-US" dirty="0" smtClean="0"/>
              <a:t>Contain HackerNest’s or event’s logo</a:t>
            </a:r>
          </a:p>
          <a:p>
            <a:r>
              <a:rPr lang="en-US" dirty="0" smtClean="0"/>
              <a:t>A catchy slogan of the event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0697" y="1623713"/>
            <a:ext cx="3399246" cy="1973756"/>
          </a:xfrm>
          <a:prstGeom prst="rect">
            <a:avLst/>
          </a:prstGeom>
        </p:spPr>
      </p:pic>
      <p:pic>
        <p:nvPicPr>
          <p:cNvPr id="5" name="Picture 4"/>
          <p:cNvPicPr>
            <a:picLocks noChangeAspect="1"/>
          </p:cNvPicPr>
          <p:nvPr/>
        </p:nvPicPr>
        <p:blipFill>
          <a:blip r:embed="rId4"/>
          <a:stretch>
            <a:fillRect/>
          </a:stretch>
        </p:blipFill>
        <p:spPr>
          <a:xfrm>
            <a:off x="7047230" y="4049849"/>
            <a:ext cx="3726180" cy="2012994"/>
          </a:xfrm>
          <a:prstGeom prst="rect">
            <a:avLst/>
          </a:prstGeom>
        </p:spPr>
      </p:pic>
    </p:spTree>
    <p:extLst>
      <p:ext uri="{BB962C8B-B14F-4D97-AF65-F5344CB8AC3E}">
        <p14:creationId xmlns:p14="http://schemas.microsoft.com/office/powerpoint/2010/main" val="1891018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Competition</a:t>
            </a:r>
            <a:endParaRPr lang="en-US" dirty="0"/>
          </a:p>
        </p:txBody>
      </p:sp>
      <p:sp>
        <p:nvSpPr>
          <p:cNvPr id="3" name="Content Placeholder 2"/>
          <p:cNvSpPr>
            <a:spLocks noGrp="1"/>
          </p:cNvSpPr>
          <p:nvPr>
            <p:ph idx="1"/>
          </p:nvPr>
        </p:nvSpPr>
        <p:spPr/>
        <p:txBody>
          <a:bodyPr/>
          <a:lstStyle/>
          <a:p>
            <a:r>
              <a:rPr lang="en-US" dirty="0" smtClean="0"/>
              <a:t>Seoul Tech Community</a:t>
            </a:r>
          </a:p>
          <a:p>
            <a:r>
              <a:rPr lang="en-US" dirty="0" smtClean="0"/>
              <a:t>Based in Seoul</a:t>
            </a:r>
          </a:p>
          <a:p>
            <a:r>
              <a:rPr lang="en-US" dirty="0" smtClean="0"/>
              <a:t>Better reputation</a:t>
            </a:r>
          </a:p>
          <a:p>
            <a:r>
              <a:rPr lang="en-US" dirty="0" smtClean="0"/>
              <a:t>Lack of well-known sponsors</a:t>
            </a:r>
          </a:p>
          <a:p>
            <a:endParaRPr lang="en-US" dirty="0"/>
          </a:p>
          <a:p>
            <a:r>
              <a:rPr lang="en-US" dirty="0" smtClean="0"/>
              <a:t>Global Hackathon Seoul</a:t>
            </a:r>
          </a:p>
          <a:p>
            <a:r>
              <a:rPr lang="en-US" dirty="0" smtClean="0"/>
              <a:t>Many sponsors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148" y="2093976"/>
            <a:ext cx="4229100" cy="1917700"/>
          </a:xfrm>
          <a:prstGeom prst="rect">
            <a:avLst/>
          </a:prstGeom>
        </p:spPr>
      </p:pic>
    </p:spTree>
    <p:extLst>
      <p:ext uri="{BB962C8B-B14F-4D97-AF65-F5344CB8AC3E}">
        <p14:creationId xmlns:p14="http://schemas.microsoft.com/office/powerpoint/2010/main" val="1222413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competition</a:t>
            </a:r>
            <a:endParaRPr lang="en-US" dirty="0"/>
          </a:p>
        </p:txBody>
      </p:sp>
      <p:sp>
        <p:nvSpPr>
          <p:cNvPr id="3" name="Content Placeholder 2"/>
          <p:cNvSpPr>
            <a:spLocks noGrp="1"/>
          </p:cNvSpPr>
          <p:nvPr>
            <p:ph idx="1"/>
          </p:nvPr>
        </p:nvSpPr>
        <p:spPr>
          <a:xfrm>
            <a:off x="1069848" y="2121408"/>
            <a:ext cx="5849567" cy="4050792"/>
          </a:xfrm>
        </p:spPr>
        <p:txBody>
          <a:bodyPr/>
          <a:lstStyle/>
          <a:p>
            <a:r>
              <a:rPr lang="en-US" dirty="0" smtClean="0"/>
              <a:t>Seoul Global Startup Centre</a:t>
            </a:r>
          </a:p>
          <a:p>
            <a:r>
              <a:rPr lang="en-CA" dirty="0"/>
              <a:t>S</a:t>
            </a:r>
            <a:r>
              <a:rPr lang="en-CA" dirty="0" smtClean="0"/>
              <a:t>upports </a:t>
            </a:r>
            <a:r>
              <a:rPr lang="en-CA" dirty="0"/>
              <a:t>foreign </a:t>
            </a:r>
            <a:r>
              <a:rPr lang="en-CA" dirty="0" smtClean="0"/>
              <a:t>entrepreneurs</a:t>
            </a:r>
          </a:p>
          <a:p>
            <a:r>
              <a:rPr lang="en-CA" dirty="0" smtClean="0"/>
              <a:t>Strong employees</a:t>
            </a:r>
          </a:p>
          <a:p>
            <a:r>
              <a:rPr lang="en-CA" dirty="0" smtClean="0"/>
              <a:t>Active on social media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549" y="2093976"/>
            <a:ext cx="4047699" cy="4047699"/>
          </a:xfrm>
          <a:prstGeom prst="rect">
            <a:avLst/>
          </a:prstGeom>
        </p:spPr>
      </p:pic>
    </p:spTree>
    <p:extLst>
      <p:ext uri="{BB962C8B-B14F-4D97-AF65-F5344CB8AC3E}">
        <p14:creationId xmlns:p14="http://schemas.microsoft.com/office/powerpoint/2010/main" val="536421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HackerNest’s expansion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587" y="2093976"/>
            <a:ext cx="5535661" cy="4051300"/>
          </a:xfrm>
          <a:prstGeom prst="rect">
            <a:avLst/>
          </a:prstGeom>
        </p:spPr>
      </p:pic>
      <p:sp>
        <p:nvSpPr>
          <p:cNvPr id="6" name="Content Placeholder 5"/>
          <p:cNvSpPr>
            <a:spLocks noGrp="1"/>
          </p:cNvSpPr>
          <p:nvPr>
            <p:ph idx="1"/>
          </p:nvPr>
        </p:nvSpPr>
        <p:spPr>
          <a:xfrm>
            <a:off x="1069848" y="2121408"/>
            <a:ext cx="4416552" cy="4050792"/>
          </a:xfrm>
        </p:spPr>
        <p:txBody>
          <a:bodyPr/>
          <a:lstStyle/>
          <a:p>
            <a:r>
              <a:rPr lang="en-US" dirty="0" smtClean="0"/>
              <a:t>Subsidiaries are known as ”splinter cells’</a:t>
            </a:r>
          </a:p>
          <a:p>
            <a:r>
              <a:rPr lang="en-US" dirty="0"/>
              <a:t>Run over 250 events in 23 cities, 12 countries, 5 continents</a:t>
            </a:r>
          </a:p>
          <a:p>
            <a:r>
              <a:rPr lang="en-US" dirty="0" smtClean="0"/>
              <a:t>In 2017, </a:t>
            </a:r>
            <a:r>
              <a:rPr lang="en-US" dirty="0" err="1" smtClean="0"/>
              <a:t>HackerNest</a:t>
            </a:r>
            <a:r>
              <a:rPr lang="en-US" dirty="0" smtClean="0"/>
              <a:t> should expand to Seoul, South Korea</a:t>
            </a:r>
          </a:p>
        </p:txBody>
      </p:sp>
    </p:spTree>
    <p:extLst>
      <p:ext uri="{BB962C8B-B14F-4D97-AF65-F5344CB8AC3E}">
        <p14:creationId xmlns:p14="http://schemas.microsoft.com/office/powerpoint/2010/main" val="439066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5162" y="1921546"/>
            <a:ext cx="10058400" cy="1609344"/>
          </a:xfrm>
        </p:spPr>
        <p:txBody>
          <a:bodyPr/>
          <a:lstStyle/>
          <a:p>
            <a:r>
              <a:rPr lang="en-US" dirty="0" smtClean="0"/>
              <a:t>Thank you</a:t>
            </a:r>
            <a:endParaRPr lang="en-US" dirty="0"/>
          </a:p>
        </p:txBody>
      </p:sp>
    </p:spTree>
    <p:extLst>
      <p:ext uri="{BB962C8B-B14F-4D97-AF65-F5344CB8AC3E}">
        <p14:creationId xmlns:p14="http://schemas.microsoft.com/office/powerpoint/2010/main" val="76124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SOUTH KOREA</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8898" r="35851"/>
          <a:stretch/>
        </p:blipFill>
        <p:spPr>
          <a:xfrm>
            <a:off x="892047" y="1662176"/>
            <a:ext cx="4677385" cy="4464127"/>
          </a:xfrm>
        </p:spPr>
      </p:pic>
      <p:sp>
        <p:nvSpPr>
          <p:cNvPr id="5" name="TextBox 4"/>
          <p:cNvSpPr txBox="1"/>
          <p:nvPr/>
        </p:nvSpPr>
        <p:spPr>
          <a:xfrm>
            <a:off x="5845416" y="1591585"/>
            <a:ext cx="5006848" cy="2031325"/>
          </a:xfrm>
          <a:prstGeom prst="rect">
            <a:avLst/>
          </a:prstGeom>
          <a:noFill/>
        </p:spPr>
        <p:txBody>
          <a:bodyPr wrap="square" rtlCol="0">
            <a:spAutoFit/>
          </a:bodyPr>
          <a:lstStyle/>
          <a:p>
            <a:pPr marL="285750" indent="-285750">
              <a:buFontTx/>
              <a:buChar char="-"/>
            </a:pPr>
            <a:r>
              <a:rPr lang="en-US" dirty="0" smtClean="0"/>
              <a:t>East Asia</a:t>
            </a:r>
          </a:p>
          <a:p>
            <a:pPr marL="285750" indent="-285750">
              <a:buFontTx/>
              <a:buChar char="-"/>
            </a:pPr>
            <a:r>
              <a:rPr lang="en-US" dirty="0" smtClean="0"/>
              <a:t>Population: 50.6 million</a:t>
            </a:r>
          </a:p>
          <a:p>
            <a:pPr marL="285750" indent="-285750">
              <a:buFontTx/>
              <a:buChar char="-"/>
            </a:pPr>
            <a:r>
              <a:rPr lang="en-US" dirty="0" smtClean="0"/>
              <a:t>97% are ethnically Koreans</a:t>
            </a:r>
          </a:p>
          <a:p>
            <a:pPr marL="285750" indent="-285750">
              <a:buFontTx/>
              <a:buChar char="-"/>
            </a:pPr>
            <a:r>
              <a:rPr lang="en-US" dirty="0" smtClean="0"/>
              <a:t>Official language: Korean</a:t>
            </a:r>
          </a:p>
          <a:p>
            <a:pPr marL="285750" indent="-285750">
              <a:buFontTx/>
              <a:buChar char="-"/>
            </a:pPr>
            <a:r>
              <a:rPr lang="en-US" dirty="0" smtClean="0"/>
              <a:t>13 hours ahead of Toronto</a:t>
            </a:r>
          </a:p>
          <a:p>
            <a:pPr marL="285750" indent="-285750">
              <a:buFontTx/>
              <a:buChar char="-"/>
            </a:pPr>
            <a:r>
              <a:rPr lang="en-US" dirty="0" smtClean="0"/>
              <a:t>Most wired country</a:t>
            </a:r>
          </a:p>
          <a:p>
            <a:pPr marL="285750" indent="-285750">
              <a:buFontTx/>
              <a:buChar char="-"/>
            </a:pPr>
            <a:r>
              <a:rPr lang="en-US" dirty="0" smtClean="0"/>
              <a:t>Fast and Reliable postal service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546" y="3622910"/>
            <a:ext cx="4959718" cy="2969891"/>
          </a:xfrm>
          <a:prstGeom prst="rect">
            <a:avLst/>
          </a:prstGeom>
        </p:spPr>
      </p:pic>
    </p:spTree>
    <p:extLst>
      <p:ext uri="{BB962C8B-B14F-4D97-AF65-F5344CB8AC3E}">
        <p14:creationId xmlns:p14="http://schemas.microsoft.com/office/powerpoint/2010/main" val="386740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 in south Korea</a:t>
            </a:r>
            <a:endParaRPr lang="en-US" dirty="0"/>
          </a:p>
        </p:txBody>
      </p:sp>
      <p:sp>
        <p:nvSpPr>
          <p:cNvPr id="3" name="Content Placeholder 2"/>
          <p:cNvSpPr>
            <a:spLocks noGrp="1"/>
          </p:cNvSpPr>
          <p:nvPr>
            <p:ph idx="1"/>
          </p:nvPr>
        </p:nvSpPr>
        <p:spPr>
          <a:xfrm>
            <a:off x="1069848" y="2121408"/>
            <a:ext cx="9763252" cy="4050792"/>
          </a:xfrm>
        </p:spPr>
        <p:txBody>
          <a:bodyPr/>
          <a:lstStyle/>
          <a:p>
            <a:r>
              <a:rPr lang="en-US" dirty="0" smtClean="0"/>
              <a:t>Train is the most convenient transportation between cities</a:t>
            </a:r>
          </a:p>
          <a:p>
            <a:r>
              <a:rPr lang="en-US" dirty="0" smtClean="0"/>
              <a:t>Highway network serves all parts of South Korea</a:t>
            </a:r>
          </a:p>
          <a:p>
            <a:r>
              <a:rPr lang="en-US" dirty="0" smtClean="0"/>
              <a:t>Shipping: primary way to import and export products</a:t>
            </a:r>
          </a:p>
          <a:p>
            <a:r>
              <a:rPr lang="en-US" dirty="0" smtClean="0"/>
              <a:t>Operates one of the world’s largest merchant fleets</a:t>
            </a:r>
          </a:p>
          <a:p>
            <a:r>
              <a:rPr lang="en-US" dirty="0" smtClean="0"/>
              <a:t>Rivers are crucial to transportation of goods</a:t>
            </a:r>
          </a:p>
          <a:p>
            <a:r>
              <a:rPr lang="en-US" dirty="0" smtClean="0"/>
              <a:t>103 Airports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7364" y="1787915"/>
            <a:ext cx="2680131" cy="30924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3345" y="3747246"/>
            <a:ext cx="2574019" cy="2933761"/>
          </a:xfrm>
          <a:prstGeom prst="rect">
            <a:avLst/>
          </a:prstGeom>
        </p:spPr>
      </p:pic>
      <p:pic>
        <p:nvPicPr>
          <p:cNvPr id="6" name="Picture 5"/>
          <p:cNvPicPr>
            <a:picLocks noChangeAspect="1"/>
          </p:cNvPicPr>
          <p:nvPr/>
        </p:nvPicPr>
        <p:blipFill>
          <a:blip r:embed="rId5"/>
          <a:stretch>
            <a:fillRect/>
          </a:stretch>
        </p:blipFill>
        <p:spPr>
          <a:xfrm>
            <a:off x="1069848" y="4680933"/>
            <a:ext cx="5212850" cy="948902"/>
          </a:xfrm>
          <a:prstGeom prst="rect">
            <a:avLst/>
          </a:prstGeom>
        </p:spPr>
      </p:pic>
    </p:spTree>
    <p:extLst>
      <p:ext uri="{BB962C8B-B14F-4D97-AF65-F5344CB8AC3E}">
        <p14:creationId xmlns:p14="http://schemas.microsoft.com/office/powerpoint/2010/main" val="109202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Culture in south korea</a:t>
            </a:r>
            <a:endParaRPr lang="en-US" dirty="0"/>
          </a:p>
        </p:txBody>
      </p:sp>
      <p:sp>
        <p:nvSpPr>
          <p:cNvPr id="3" name="Content Placeholder 2"/>
          <p:cNvSpPr>
            <a:spLocks noGrp="1"/>
          </p:cNvSpPr>
          <p:nvPr>
            <p:ph idx="1"/>
          </p:nvPr>
        </p:nvSpPr>
        <p:spPr>
          <a:xfrm>
            <a:off x="1069848" y="2121408"/>
            <a:ext cx="6245352" cy="4050792"/>
          </a:xfrm>
        </p:spPr>
        <p:txBody>
          <a:bodyPr/>
          <a:lstStyle/>
          <a:p>
            <a:r>
              <a:rPr lang="en-US" dirty="0" smtClean="0"/>
              <a:t>The Confucian value</a:t>
            </a:r>
          </a:p>
          <a:p>
            <a:r>
              <a:rPr lang="en-US" dirty="0" smtClean="0"/>
              <a:t>The concept of “face”</a:t>
            </a:r>
          </a:p>
          <a:p>
            <a:r>
              <a:rPr lang="en-US" dirty="0" smtClean="0"/>
              <a:t>Harmony in business and personal relationship</a:t>
            </a:r>
          </a:p>
          <a:p>
            <a:r>
              <a:rPr lang="en-US" dirty="0" smtClean="0"/>
              <a:t>All religions are represented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3738380"/>
            <a:ext cx="4566454" cy="31196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661" y="2121408"/>
            <a:ext cx="3423587" cy="3039633"/>
          </a:xfrm>
          <a:prstGeom prst="rect">
            <a:avLst/>
          </a:prstGeom>
        </p:spPr>
      </p:pic>
    </p:spTree>
    <p:extLst>
      <p:ext uri="{BB962C8B-B14F-4D97-AF65-F5344CB8AC3E}">
        <p14:creationId xmlns:p14="http://schemas.microsoft.com/office/powerpoint/2010/main" val="51364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Politics in south korea</a:t>
            </a:r>
            <a:endParaRPr lang="en-US" dirty="0"/>
          </a:p>
        </p:txBody>
      </p:sp>
      <p:sp>
        <p:nvSpPr>
          <p:cNvPr id="3" name="Content Placeholder 2"/>
          <p:cNvSpPr>
            <a:spLocks noGrp="1"/>
          </p:cNvSpPr>
          <p:nvPr>
            <p:ph idx="1"/>
          </p:nvPr>
        </p:nvSpPr>
        <p:spPr>
          <a:xfrm>
            <a:off x="1069848" y="2121408"/>
            <a:ext cx="5016159" cy="4050792"/>
          </a:xfrm>
        </p:spPr>
        <p:txBody>
          <a:bodyPr/>
          <a:lstStyle/>
          <a:p>
            <a:r>
              <a:rPr lang="en-US" dirty="0" smtClean="0"/>
              <a:t>A liberal democratic political system</a:t>
            </a:r>
          </a:p>
          <a:p>
            <a:r>
              <a:rPr lang="en-US" dirty="0" smtClean="0"/>
              <a:t>President: </a:t>
            </a:r>
            <a:r>
              <a:rPr lang="en-CA" dirty="0"/>
              <a:t>Moon Jae-in</a:t>
            </a:r>
            <a:r>
              <a:rPr lang="en-US" dirty="0"/>
              <a:t> </a:t>
            </a:r>
            <a:endParaRPr lang="en-US" dirty="0" smtClean="0"/>
          </a:p>
          <a:p>
            <a:r>
              <a:rPr lang="en-US" dirty="0" smtClean="0"/>
              <a:t>A multi-party system</a:t>
            </a:r>
          </a:p>
          <a:p>
            <a:r>
              <a:rPr lang="en-US" dirty="0" smtClean="0"/>
              <a:t>Unstable political situation</a:t>
            </a:r>
          </a:p>
          <a:p>
            <a:r>
              <a:rPr lang="en-US" dirty="0" smtClean="0"/>
              <a:t>Corruption Perceptions Index: 53 </a:t>
            </a:r>
          </a:p>
          <a:p>
            <a:r>
              <a:rPr lang="en-US" dirty="0"/>
              <a:t>5</a:t>
            </a:r>
            <a:r>
              <a:rPr lang="en-US" dirty="0" smtClean="0"/>
              <a:t>2</a:t>
            </a:r>
            <a:r>
              <a:rPr lang="en-US" baseline="30000" dirty="0" smtClean="0"/>
              <a:t>nd</a:t>
            </a:r>
            <a:r>
              <a:rPr lang="en-US" dirty="0" smtClean="0"/>
              <a:t> out of 176 nations</a:t>
            </a:r>
            <a:endParaRPr lang="en-US" dirty="0"/>
          </a:p>
        </p:txBody>
      </p:sp>
      <p:pic>
        <p:nvPicPr>
          <p:cNvPr id="1028" name="Picture 4" descr="mage result for Moon Jae-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033" y="2093976"/>
            <a:ext cx="4708215" cy="318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9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Economics in south Korea</a:t>
            </a:r>
            <a:endParaRPr lang="en-US" dirty="0"/>
          </a:p>
        </p:txBody>
      </p:sp>
      <p:sp>
        <p:nvSpPr>
          <p:cNvPr id="3" name="Content Placeholder 2"/>
          <p:cNvSpPr>
            <a:spLocks noGrp="1"/>
          </p:cNvSpPr>
          <p:nvPr>
            <p:ph idx="1"/>
          </p:nvPr>
        </p:nvSpPr>
        <p:spPr>
          <a:xfrm>
            <a:off x="249382" y="1761190"/>
            <a:ext cx="11942618" cy="4050792"/>
          </a:xfrm>
        </p:spPr>
        <p:txBody>
          <a:bodyPr/>
          <a:lstStyle/>
          <a:p>
            <a:r>
              <a:rPr lang="en-US" dirty="0" smtClean="0"/>
              <a:t>One of the Asian Tigers</a:t>
            </a:r>
          </a:p>
          <a:p>
            <a:r>
              <a:rPr lang="en-US" dirty="0" smtClean="0"/>
              <a:t>12</a:t>
            </a:r>
            <a:r>
              <a:rPr lang="en-US" baseline="30000" dirty="0" smtClean="0"/>
              <a:t>th</a:t>
            </a:r>
            <a:r>
              <a:rPr lang="en-US" dirty="0" smtClean="0"/>
              <a:t> largest economy. </a:t>
            </a:r>
            <a:r>
              <a:rPr lang="en-US" dirty="0"/>
              <a:t>Developed, mixed </a:t>
            </a:r>
            <a:r>
              <a:rPr lang="en-US" dirty="0" smtClean="0"/>
              <a:t>economy</a:t>
            </a:r>
          </a:p>
          <a:p>
            <a:r>
              <a:rPr lang="en-CA" dirty="0" smtClean="0"/>
              <a:t>Government </a:t>
            </a:r>
            <a:r>
              <a:rPr lang="en-CA" dirty="0"/>
              <a:t>encourages the growth of large, internationally competitive businesses </a:t>
            </a:r>
            <a:endParaRPr lang="en-US" dirty="0"/>
          </a:p>
          <a:p>
            <a:r>
              <a:rPr lang="en-CA" dirty="0" smtClean="0"/>
              <a:t>Global </a:t>
            </a:r>
            <a:r>
              <a:rPr lang="en-CA" dirty="0"/>
              <a:t>producer of automobiles, electronics, shipbuilding, steel, and high-technology </a:t>
            </a:r>
            <a:r>
              <a:rPr lang="en-CA" dirty="0" smtClean="0"/>
              <a:t>product</a:t>
            </a:r>
          </a:p>
          <a:p>
            <a:r>
              <a:rPr lang="en-CA" dirty="0" smtClean="0"/>
              <a:t>Chaebol dominated economy</a:t>
            </a:r>
            <a:endParaRPr lang="en-CA"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6191"/>
          <a:stretch/>
        </p:blipFill>
        <p:spPr>
          <a:xfrm>
            <a:off x="2450854" y="3826747"/>
            <a:ext cx="7539674" cy="2781871"/>
          </a:xfrm>
          <a:prstGeom prst="rect">
            <a:avLst/>
          </a:prstGeom>
        </p:spPr>
      </p:pic>
      <p:sp>
        <p:nvSpPr>
          <p:cNvPr id="5" name="Frame 4"/>
          <p:cNvSpPr/>
          <p:nvPr/>
        </p:nvSpPr>
        <p:spPr>
          <a:xfrm>
            <a:off x="2450854" y="6278607"/>
            <a:ext cx="7539674" cy="18010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181658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767</TotalTime>
  <Words>2807</Words>
  <Application>Microsoft Macintosh PowerPoint</Application>
  <PresentationFormat>Widescreen</PresentationFormat>
  <Paragraphs>335</Paragraphs>
  <Slides>40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Calibri</vt:lpstr>
      <vt:lpstr>Rockwell</vt:lpstr>
      <vt:lpstr>Rockwell Condensed</vt:lpstr>
      <vt:lpstr>Rockwell Extra Bold</vt:lpstr>
      <vt:lpstr>Wingdings</vt:lpstr>
      <vt:lpstr>Arial</vt:lpstr>
      <vt:lpstr>Wood Type</vt:lpstr>
      <vt:lpstr>HackerNEST—From Toronto to Seoul</vt:lpstr>
      <vt:lpstr>About Hackernest</vt:lpstr>
      <vt:lpstr>Hackathons and Tech Meetups</vt:lpstr>
      <vt:lpstr>HackerNest’s expansion</vt:lpstr>
      <vt:lpstr>About SOUTH KOREA</vt:lpstr>
      <vt:lpstr>Transportation in south Korea</vt:lpstr>
      <vt:lpstr>Culture in south korea</vt:lpstr>
      <vt:lpstr>Politics in south korea</vt:lpstr>
      <vt:lpstr>Economics in south Korea</vt:lpstr>
      <vt:lpstr>South KOREA VS. CANADA—gdp/capita</vt:lpstr>
      <vt:lpstr>South KOREA VS. CANADA—gdp GROWTH</vt:lpstr>
      <vt:lpstr>South KOREA VS. CANADA—Inflation</vt:lpstr>
      <vt:lpstr>South Korea vs. cANADA—others</vt:lpstr>
      <vt:lpstr>foreign direct investment in south Korea</vt:lpstr>
      <vt:lpstr>South Korea’s international relations</vt:lpstr>
      <vt:lpstr>Potential issues</vt:lpstr>
      <vt:lpstr>employment in South Korea</vt:lpstr>
      <vt:lpstr>Holidays in South Korea</vt:lpstr>
      <vt:lpstr>Labor laws in south korea</vt:lpstr>
      <vt:lpstr>TAX in south Korea</vt:lpstr>
      <vt:lpstr>Why South korea?</vt:lpstr>
      <vt:lpstr>Why Seoul</vt:lpstr>
      <vt:lpstr>HackerNEST Office</vt:lpstr>
      <vt:lpstr>Hackernest OFFICE</vt:lpstr>
      <vt:lpstr>Target Market</vt:lpstr>
      <vt:lpstr>Primary Market Research</vt:lpstr>
      <vt:lpstr>Primary Market Research</vt:lpstr>
      <vt:lpstr>SECONDARY market Research</vt:lpstr>
      <vt:lpstr>Hackathon</vt:lpstr>
      <vt:lpstr>Hackathon</vt:lpstr>
      <vt:lpstr>Price and Sponsorship</vt:lpstr>
      <vt:lpstr>Negotiation Etiquette</vt:lpstr>
      <vt:lpstr>Gift Giving</vt:lpstr>
      <vt:lpstr>Dinning Etiquette </vt:lpstr>
      <vt:lpstr>Promotion</vt:lpstr>
      <vt:lpstr>Promotion</vt:lpstr>
      <vt:lpstr>Ads Regulation</vt:lpstr>
      <vt:lpstr>Direct Competition</vt:lpstr>
      <vt:lpstr>Indirect competition</vt:lpstr>
      <vt:lpstr>Thank you</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HackerNEST—From Toronto to Seoul</dc:title>
  <dc:creator>Microsoft Office User</dc:creator>
  <cp:lastModifiedBy>Microsoft Office User</cp:lastModifiedBy>
  <cp:revision>57</cp:revision>
  <dcterms:created xsi:type="dcterms:W3CDTF">2017-06-07T02:11:19Z</dcterms:created>
  <dcterms:modified xsi:type="dcterms:W3CDTF">2017-06-07T14:58:38Z</dcterms:modified>
</cp:coreProperties>
</file>